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xls" ContentType="application/vnd.ms-exce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9" r:id="rId21"/>
    <p:sldId id="280" r:id="rId22"/>
    <p:sldId id="281" r:id="rId23"/>
    <p:sldId id="282" r:id="rId24"/>
    <p:sldId id="283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304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26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  <p:sldId id="347" r:id="rId67"/>
    <p:sldId id="348" r:id="rId68"/>
    <p:sldId id="349" r:id="rId69"/>
    <p:sldId id="350" r:id="rId70"/>
    <p:sldId id="351" r:id="rId71"/>
    <p:sldId id="352" r:id="rId7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livetti\Documents\TANGER%20PARTIE%202\cumarex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/>
      <c:scatterChart>
        <c:scatterStyle val="lineMarker"/>
        <c:ser>
          <c:idx val="0"/>
          <c:order val="0"/>
          <c:tx>
            <c:strRef>
              <c:f>Feuil2!$C$6</c:f>
              <c:strCache>
                <c:ptCount val="1"/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Feuil2!$D$7:$D$15</c:f>
              <c:numCache>
                <c:formatCode>_-* #,##0.00\ _€_-;\-* #,##0.00\ _€_-;_-* "-"??\ _€_-;_-@_-</c:formatCode>
                <c:ptCount val="9"/>
                <c:pt idx="0">
                  <c:v>823796</c:v>
                </c:pt>
                <c:pt idx="1">
                  <c:v>539154</c:v>
                </c:pt>
                <c:pt idx="2">
                  <c:v>671898</c:v>
                </c:pt>
                <c:pt idx="3">
                  <c:v>878066</c:v>
                </c:pt>
                <c:pt idx="4">
                  <c:v>972120</c:v>
                </c:pt>
                <c:pt idx="5">
                  <c:v>935509</c:v>
                </c:pt>
                <c:pt idx="6">
                  <c:v>1019869</c:v>
                </c:pt>
                <c:pt idx="7">
                  <c:v>792760</c:v>
                </c:pt>
                <c:pt idx="8">
                  <c:v>1024546</c:v>
                </c:pt>
              </c:numCache>
            </c:numRef>
          </c:xVal>
          <c:yVal>
            <c:numRef>
              <c:f>Feuil2!$C$7:$C$15</c:f>
              <c:numCache>
                <c:formatCode>#,##0</c:formatCode>
                <c:ptCount val="9"/>
                <c:pt idx="0">
                  <c:v>196374.6</c:v>
                </c:pt>
                <c:pt idx="1">
                  <c:v>155945.70000000001</c:v>
                </c:pt>
                <c:pt idx="2">
                  <c:v>191176.2</c:v>
                </c:pt>
                <c:pt idx="3">
                  <c:v>220325.4</c:v>
                </c:pt>
                <c:pt idx="4">
                  <c:v>196585.2</c:v>
                </c:pt>
                <c:pt idx="5">
                  <c:v>274667.40000000002</c:v>
                </c:pt>
                <c:pt idx="6">
                  <c:v>260545.5</c:v>
                </c:pt>
                <c:pt idx="7">
                  <c:v>295334.10000000003</c:v>
                </c:pt>
                <c:pt idx="8">
                  <c:v>277292.7</c:v>
                </c:pt>
              </c:numCache>
            </c:numRef>
          </c:yVal>
        </c:ser>
        <c:ser>
          <c:idx val="1"/>
          <c:order val="1"/>
          <c:tx>
            <c:strRef>
              <c:f>Feuil2!$D$6</c:f>
              <c:strCache>
                <c:ptCount val="1"/>
                <c:pt idx="0">
                  <c:v>Production KG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Feuil2!$D$7:$D$15</c:f>
              <c:numCache>
                <c:formatCode>_-* #,##0.00\ _€_-;\-* #,##0.00\ _€_-;_-* "-"??\ _€_-;_-@_-</c:formatCode>
                <c:ptCount val="9"/>
                <c:pt idx="0">
                  <c:v>823796</c:v>
                </c:pt>
                <c:pt idx="1">
                  <c:v>539154</c:v>
                </c:pt>
                <c:pt idx="2">
                  <c:v>671898</c:v>
                </c:pt>
                <c:pt idx="3">
                  <c:v>878066</c:v>
                </c:pt>
                <c:pt idx="4">
                  <c:v>972120</c:v>
                </c:pt>
                <c:pt idx="5">
                  <c:v>935509</c:v>
                </c:pt>
                <c:pt idx="6">
                  <c:v>1019869</c:v>
                </c:pt>
                <c:pt idx="7">
                  <c:v>792760</c:v>
                </c:pt>
                <c:pt idx="8">
                  <c:v>1024546</c:v>
                </c:pt>
              </c:numCache>
            </c:numRef>
          </c:xVal>
          <c:yVal>
            <c:numRef>
              <c:f>Feuil2!$B$7:$B$15</c:f>
              <c:numCache>
                <c:formatCode>#,##0</c:formatCode>
                <c:ptCount val="9"/>
                <c:pt idx="0">
                  <c:v>218194</c:v>
                </c:pt>
                <c:pt idx="1">
                  <c:v>173273</c:v>
                </c:pt>
                <c:pt idx="2">
                  <c:v>212418</c:v>
                </c:pt>
                <c:pt idx="3">
                  <c:v>244806</c:v>
                </c:pt>
                <c:pt idx="4">
                  <c:v>218428</c:v>
                </c:pt>
                <c:pt idx="5">
                  <c:v>305186</c:v>
                </c:pt>
                <c:pt idx="6">
                  <c:v>289495</c:v>
                </c:pt>
                <c:pt idx="7">
                  <c:v>328149</c:v>
                </c:pt>
                <c:pt idx="8">
                  <c:v>308103</c:v>
                </c:pt>
              </c:numCache>
            </c:numRef>
          </c:yVal>
        </c:ser>
        <c:axId val="90105344"/>
        <c:axId val="90107904"/>
      </c:scatterChart>
      <c:valAx>
        <c:axId val="90105344"/>
        <c:scaling>
          <c:orientation val="minMax"/>
          <c:min val="50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Production en kg</a:t>
                </a:r>
              </a:p>
            </c:rich>
          </c:tx>
        </c:title>
        <c:numFmt formatCode="_-* #,##0.00\ _€_-;\-* #,##0.00\ _€_-;_-* &quot;-&quot;??\ _€_-;_-@_-" sourceLinked="1"/>
        <c:tickLblPos val="nextTo"/>
        <c:crossAx val="90107904"/>
        <c:crosses val="autoZero"/>
        <c:crossBetween val="midCat"/>
        <c:majorUnit val="200000"/>
      </c:valAx>
      <c:valAx>
        <c:axId val="901079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Consommation kWh</a:t>
                </a:r>
              </a:p>
            </c:rich>
          </c:tx>
        </c:title>
        <c:numFmt formatCode="#,##0" sourceLinked="1"/>
        <c:tickLblPos val="nextTo"/>
        <c:crossAx val="90105344"/>
        <c:crosses val="autoZero"/>
        <c:crossBetween val="midCat"/>
      </c:valAx>
    </c:plotArea>
    <c:plotVisOnly val="1"/>
    <c:dispBlanksAs val="gap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/>
      <c:barChart>
        <c:barDir val="col"/>
        <c:grouping val="clustered"/>
        <c:ser>
          <c:idx val="0"/>
          <c:order val="0"/>
          <c:dPt>
            <c:idx val="2"/>
            <c:spPr>
              <a:solidFill>
                <a:schemeClr val="accent2"/>
              </a:solidFill>
            </c:spPr>
          </c:dPt>
          <c:cat>
            <c:strRef>
              <c:f>Feuil1!$B$6:$B$9</c:f>
              <c:strCache>
                <c:ptCount val="4"/>
                <c:pt idx="0">
                  <c:v>Minimum</c:v>
                </c:pt>
                <c:pt idx="1">
                  <c:v>Moyenne</c:v>
                </c:pt>
                <c:pt idx="2">
                  <c:v>Entreprise</c:v>
                </c:pt>
                <c:pt idx="3">
                  <c:v>Maximum</c:v>
                </c:pt>
              </c:strCache>
            </c:strRef>
          </c:cat>
          <c:val>
            <c:numRef>
              <c:f>Feuil1!$C$6:$C$9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12</c:v>
                </c:pt>
              </c:numCache>
            </c:numRef>
          </c:val>
        </c:ser>
        <c:axId val="101072256"/>
        <c:axId val="104441344"/>
      </c:barChart>
      <c:catAx>
        <c:axId val="101072256"/>
        <c:scaling>
          <c:orientation val="minMax"/>
        </c:scaling>
        <c:axPos val="b"/>
        <c:tickLblPos val="nextTo"/>
        <c:crossAx val="104441344"/>
        <c:crosses val="autoZero"/>
        <c:auto val="1"/>
        <c:lblAlgn val="ctr"/>
        <c:lblOffset val="100"/>
      </c:catAx>
      <c:valAx>
        <c:axId val="1044413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INDICE DE PERFOMANCE</a:t>
                </a:r>
              </a:p>
            </c:rich>
          </c:tx>
        </c:title>
        <c:numFmt formatCode="General" sourceLinked="1"/>
        <c:tickLblPos val="nextTo"/>
        <c:crossAx val="101072256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jpe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1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jpe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1976E-F596-4F63-A8F1-6B276770CDD1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7DA27-F2EC-4BA1-BE75-800B1954B8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36</a:t>
            </a:fld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41</a:t>
            </a:fld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43</a:t>
            </a:fld>
            <a:endParaRPr lang="fr-F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44</a:t>
            </a:fld>
            <a:endParaRPr lang="fr-F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45</a:t>
            </a:fld>
            <a:endParaRPr lang="fr-F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46</a:t>
            </a:fld>
            <a:endParaRPr lang="fr-F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47</a:t>
            </a:fld>
            <a:endParaRPr lang="fr-F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48</a:t>
            </a:fld>
            <a:endParaRPr lang="fr-F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49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50</a:t>
            </a:fld>
            <a:endParaRPr lang="fr-F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51</a:t>
            </a:fld>
            <a:endParaRPr lang="fr-F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52</a:t>
            </a:fld>
            <a:endParaRPr lang="fr-F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53</a:t>
            </a:fld>
            <a:endParaRPr lang="fr-F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54</a:t>
            </a:fld>
            <a:endParaRPr lang="fr-F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55</a:t>
            </a:fld>
            <a:endParaRPr lang="fr-F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56</a:t>
            </a:fld>
            <a:endParaRPr lang="fr-F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57</a:t>
            </a:fld>
            <a:endParaRPr lang="fr-F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58</a:t>
            </a:fld>
            <a:endParaRPr lang="fr-F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59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60</a:t>
            </a:fld>
            <a:endParaRPr lang="fr-FR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61</a:t>
            </a:fld>
            <a:endParaRPr lang="fr-FR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62</a:t>
            </a:fld>
            <a:endParaRPr lang="fr-FR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63</a:t>
            </a:fld>
            <a:endParaRPr lang="fr-FR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64</a:t>
            </a:fld>
            <a:endParaRPr lang="fr-FR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65</a:t>
            </a:fld>
            <a:endParaRPr lang="fr-FR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66</a:t>
            </a:fld>
            <a:endParaRPr lang="fr-FR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67</a:t>
            </a:fld>
            <a:endParaRPr lang="fr-FR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68</a:t>
            </a:fld>
            <a:endParaRPr lang="fr-FR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69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70</a:t>
            </a:fld>
            <a:endParaRPr lang="fr-FR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71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7DA27-F2EC-4BA1-BE75-800B1954B895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EEF66-1320-47E6-A5A2-5AD85E478935}" type="datetimeFigureOut">
              <a:rPr lang="fr-FR" smtClean="0"/>
              <a:pPr/>
              <a:t>08/11/2015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B8D88-60E8-4C61-B7EF-FD6CCF4C2B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7" Type="http://schemas.openxmlformats.org/officeDocument/2006/relationships/oleObject" Target="../embeddings/Feuille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Feuille_Microsoft_Office_Excel_97-20033.xls"/><Relationship Id="rId5" Type="http://schemas.openxmlformats.org/officeDocument/2006/relationships/oleObject" Target="../embeddings/Feuille_Microsoft_Office_Excel_97-20032.xls"/><Relationship Id="rId4" Type="http://schemas.openxmlformats.org/officeDocument/2006/relationships/oleObject" Target="../embeddings/Feuille_Microsoft_Office_Excel_97-20031.xls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Feuille_Microsoft_Office_Excel_97-20035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49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notesSlide" Target="../notesSlides/notesSlide50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AUDIT ENERGIE DANS L’INDUSTRIE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43170" y="3717032"/>
            <a:ext cx="4257660" cy="857232"/>
          </a:xfrm>
        </p:spPr>
        <p:txBody>
          <a:bodyPr/>
          <a:lstStyle/>
          <a:p>
            <a:r>
              <a:rPr lang="fr-FR" dirty="0" smtClean="0"/>
              <a:t>Abdellatif Touzani</a:t>
            </a:r>
            <a:endParaRPr lang="fr-FR" dirty="0"/>
          </a:p>
        </p:txBody>
      </p:sp>
      <p:pic>
        <p:nvPicPr>
          <p:cNvPr id="5" name="Image 4" descr="Description : logo hd cluster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85728"/>
            <a:ext cx="1177851" cy="954760"/>
          </a:xfrm>
          <a:prstGeom prst="rect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026" name="AutoShape 2" descr="Résultat de recherche d'images pour &quot;giz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8" name="Picture 4" descr="http://www.france-volontaires.org/IMG/UserFiles/Images/gi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42852"/>
            <a:ext cx="2896156" cy="1207157"/>
          </a:xfrm>
          <a:prstGeom prst="rect">
            <a:avLst/>
          </a:prstGeom>
          <a:noFill/>
        </p:spPr>
      </p:pic>
      <p:grpSp>
        <p:nvGrpSpPr>
          <p:cNvPr id="9" name="Groupe 8"/>
          <p:cNvGrpSpPr/>
          <p:nvPr/>
        </p:nvGrpSpPr>
        <p:grpSpPr>
          <a:xfrm>
            <a:off x="1115616" y="6093296"/>
            <a:ext cx="6685639" cy="461665"/>
            <a:chOff x="1115616" y="6093296"/>
            <a:chExt cx="6685639" cy="461665"/>
          </a:xfrm>
        </p:grpSpPr>
        <p:sp>
          <p:nvSpPr>
            <p:cNvPr id="7" name="Rectangle 6"/>
            <p:cNvSpPr/>
            <p:nvPr/>
          </p:nvSpPr>
          <p:spPr>
            <a:xfrm>
              <a:off x="1115616" y="6093296"/>
              <a:ext cx="181569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</a:rPr>
                <a:t>RE-ACTIVATE</a:t>
              </a:r>
              <a:endParaRPr lang="fr-FR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020272" y="6093296"/>
              <a:ext cx="7809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>
                  <a:solidFill>
                    <a:srgbClr val="C00000"/>
                  </a:solidFill>
                </a:rPr>
                <a:t>DKTI</a:t>
              </a:r>
              <a:endParaRPr lang="fr-FR" sz="24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47800"/>
            <a:ext cx="77724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C00000"/>
                </a:solidFill>
              </a:rPr>
              <a:t>Moyen terme : ingénierie de </a:t>
            </a:r>
            <a:r>
              <a:rPr lang="fr-FR" sz="2400" dirty="0" err="1">
                <a:solidFill>
                  <a:srgbClr val="C00000"/>
                </a:solidFill>
              </a:rPr>
              <a:t>process</a:t>
            </a:r>
            <a:r>
              <a:rPr lang="fr-FR" sz="2400" dirty="0">
                <a:solidFill>
                  <a:srgbClr val="C00000"/>
                </a:solidFill>
              </a:rPr>
              <a:t> (gros investissements)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Procédé discontinu </a:t>
            </a:r>
            <a:r>
              <a:rPr lang="fr-FR" sz="2000" dirty="0"/>
              <a:t>⇒ </a:t>
            </a:r>
            <a:r>
              <a:rPr lang="fr-FR" sz="2000" i="1" dirty="0"/>
              <a:t>procédé continu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Chauffage par effet Joule </a:t>
            </a:r>
            <a:r>
              <a:rPr lang="fr-FR" sz="2000" dirty="0"/>
              <a:t>⇒ </a:t>
            </a:r>
            <a:r>
              <a:rPr lang="fr-FR" sz="2000" i="1" dirty="0"/>
              <a:t>chauffage par induction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Chauffage thermique </a:t>
            </a:r>
            <a:r>
              <a:rPr lang="fr-FR" sz="2000" dirty="0"/>
              <a:t>⇒ </a:t>
            </a:r>
            <a:r>
              <a:rPr lang="fr-FR" sz="2000" i="1" dirty="0"/>
              <a:t>chauffage par micro-ondes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etc.</a:t>
            </a:r>
          </a:p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C00000"/>
                </a:solidFill>
              </a:rPr>
              <a:t>Long terme : changement du principe de fabrication</a:t>
            </a:r>
          </a:p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C00000"/>
                </a:solidFill>
              </a:rPr>
              <a:t>Long terme : </a:t>
            </a:r>
            <a:r>
              <a:rPr lang="fr-FR" sz="2400" dirty="0" err="1">
                <a:solidFill>
                  <a:srgbClr val="C00000"/>
                </a:solidFill>
              </a:rPr>
              <a:t>Process</a:t>
            </a:r>
            <a:r>
              <a:rPr lang="fr-FR" sz="2400" dirty="0">
                <a:solidFill>
                  <a:srgbClr val="C00000"/>
                </a:solidFill>
              </a:rPr>
              <a:t> </a:t>
            </a:r>
            <a:r>
              <a:rPr lang="fr-FR" sz="2400" dirty="0" err="1">
                <a:solidFill>
                  <a:srgbClr val="C00000"/>
                </a:solidFill>
              </a:rPr>
              <a:t>integration</a:t>
            </a:r>
            <a:endParaRPr lang="fr-FR" sz="2400" dirty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Modification des flux énergétiques, optimisation.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Symbiose avec d’autres entreprises.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etc..</a:t>
            </a:r>
          </a:p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C00000"/>
                </a:solidFill>
              </a:rPr>
              <a:t>Très long terme : Objectifs sociaux et techniques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/>
              <a:t>⇒ </a:t>
            </a:r>
            <a:r>
              <a:rPr lang="fr-FR" sz="2000" i="1" dirty="0"/>
              <a:t>Modification des habitudes de consommations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40726" y="333375"/>
            <a:ext cx="7460273" cy="725488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3. Exemple de sommaire de rapport d’audit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47800"/>
            <a:ext cx="7772400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1800" b="1" dirty="0" smtClean="0">
                <a:solidFill>
                  <a:srgbClr val="C00000"/>
                </a:solidFill>
              </a:rPr>
              <a:t>Introduction </a:t>
            </a:r>
            <a:r>
              <a:rPr lang="fr-FR" sz="1800" b="1" dirty="0">
                <a:solidFill>
                  <a:srgbClr val="C00000"/>
                </a:solidFill>
              </a:rPr>
              <a:t>: Description de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 Résumé des activités de l’entreprise : produits et </a:t>
            </a:r>
            <a:r>
              <a:rPr lang="fr-FR" sz="1600" i="1" dirty="0" err="1"/>
              <a:t>process</a:t>
            </a:r>
            <a:endParaRPr lang="fr-FR" sz="1600" i="1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 Consommation d ’énergie et coûts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3. Principales sources d’approvisionnement en énergie, principaux consommateur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4. Objectifs de l’audit, description claire de la mission</a:t>
            </a:r>
          </a:p>
          <a:p>
            <a:pPr>
              <a:lnSpc>
                <a:spcPct val="80000"/>
              </a:lnSpc>
            </a:pPr>
            <a:r>
              <a:rPr lang="fr-FR" sz="1800" b="1" dirty="0" smtClean="0">
                <a:solidFill>
                  <a:srgbClr val="C00000"/>
                </a:solidFill>
              </a:rPr>
              <a:t>1. </a:t>
            </a:r>
            <a:r>
              <a:rPr lang="fr-FR" sz="1800" b="1" dirty="0">
                <a:solidFill>
                  <a:srgbClr val="C00000"/>
                </a:solidFill>
              </a:rPr>
              <a:t>Gestion de l’énergie dans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1.1 Type de gestion, responsabilité, intégration dans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1.2 Monitoring des consommations énergétiques et de la production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1.3 Évolution passée des consommations spécifiques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1.4 Revues des améliorations passées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1.5 Recommandations d’amélioration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2. Amélioration des systèmes énergétiques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2.1 Description des systèmes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2.2 Résultats des campagnes d ’essais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2.3 Proposition d’améliorations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2.4 Évaluation des économies et impact sur la production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i="1" dirty="0"/>
              <a:t>2.5 Rentabilité économique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7772400" cy="4343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400" b="1" dirty="0">
                <a:solidFill>
                  <a:srgbClr val="C00000"/>
                </a:solidFill>
              </a:rPr>
              <a:t>4. Amélioration dans l’utilisation de l’électricité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4.1 Description du système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4.2 Résultats des campagnes de mesure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4.3 Proposition d’améliorations, évaluation des économies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4.4 Évaluation de la rentabilité économique</a:t>
            </a:r>
          </a:p>
          <a:p>
            <a:pPr>
              <a:lnSpc>
                <a:spcPct val="90000"/>
              </a:lnSpc>
            </a:pPr>
            <a:r>
              <a:rPr lang="fr-FR" sz="2400" b="1" dirty="0">
                <a:solidFill>
                  <a:srgbClr val="C00000"/>
                </a:solidFill>
              </a:rPr>
              <a:t>5. Conclusions : résumé des recommandations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5.1 Actions à court terme : maintenance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5.2 Améliorations à moyen et long terme - coût des investissements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5.3 Évaluation économique et ordre de priorité des améliorations possibles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i="1" dirty="0"/>
              <a:t>5.4 Recommandations concernant l ’implantation dans l’entreprise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4. Mémento de l’audit énergétique industriel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A. Identification de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Nom et adresse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Personnes contactées : position dans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Type d’entreprise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Nombre d’employés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Date de l ’audit :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B. Activité - production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Flow </a:t>
            </a:r>
            <a:r>
              <a:rPr lang="fr-FR" sz="1600" i="1" dirty="0" err="1">
                <a:solidFill>
                  <a:srgbClr val="000000"/>
                </a:solidFill>
              </a:rPr>
              <a:t>sheet</a:t>
            </a:r>
            <a:r>
              <a:rPr lang="fr-FR" sz="1600" i="1" dirty="0">
                <a:solidFill>
                  <a:srgbClr val="000000"/>
                </a:solidFill>
              </a:rPr>
              <a:t> général indiquant les principales opérations de fabrication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Flow </a:t>
            </a:r>
            <a:r>
              <a:rPr lang="fr-FR" sz="1600" i="1" dirty="0" err="1">
                <a:solidFill>
                  <a:srgbClr val="000000"/>
                </a:solidFill>
              </a:rPr>
              <a:t>sheet</a:t>
            </a:r>
            <a:r>
              <a:rPr lang="fr-FR" sz="1600" i="1" dirty="0">
                <a:solidFill>
                  <a:srgbClr val="000000"/>
                </a:solidFill>
              </a:rPr>
              <a:t> des unités de fabrication (étapes de fabrication)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Listes des unités de production d’énergie (chaudières, air comprimé etc.)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C. Matières premières et produits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Consommation en matières premières : type, quantité, source, transport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Recyclage des sous-produits ?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Utilisation des déchets dans l’entreprise ou ailleurs.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Principaux produits : liste, type, production, capacité de production, chiffre d’affaires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1000108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C00000"/>
                </a:solidFill>
              </a:rPr>
              <a:t>D. Approvisionnement en énergie - Consommation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>
                <a:solidFill>
                  <a:srgbClr val="000000"/>
                </a:solidFill>
              </a:rPr>
              <a:t>⇒ </a:t>
            </a:r>
            <a:r>
              <a:rPr lang="fr-FR" sz="2000" i="1" dirty="0">
                <a:solidFill>
                  <a:srgbClr val="000000"/>
                </a:solidFill>
              </a:rPr>
              <a:t>Liste des consommations d ’énergie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fr-FR" sz="2000" i="1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000" dirty="0">
                <a:solidFill>
                  <a:srgbClr val="000000"/>
                </a:solidFill>
              </a:rPr>
              <a:t>⇒ </a:t>
            </a:r>
            <a:r>
              <a:rPr lang="fr-FR" sz="2000" i="1" dirty="0" err="1">
                <a:solidFill>
                  <a:srgbClr val="000000"/>
                </a:solidFill>
              </a:rPr>
              <a:t>Auto-production</a:t>
            </a:r>
            <a:r>
              <a:rPr lang="fr-FR" sz="2000" i="1" dirty="0">
                <a:solidFill>
                  <a:srgbClr val="000000"/>
                </a:solidFill>
              </a:rPr>
              <a:t> d’électricité ? Si oui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Type de générateur : diesel, turbine vapeur, turbine gaz, autres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Puissance installée d’</a:t>
            </a:r>
            <a:r>
              <a:rPr lang="fr-FR" sz="1600" i="1" dirty="0" err="1">
                <a:solidFill>
                  <a:srgbClr val="000000"/>
                </a:solidFill>
              </a:rPr>
              <a:t>auto-production</a:t>
            </a:r>
            <a:endParaRPr lang="fr-FR" sz="1600" i="1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Production annuelle d’</a:t>
            </a:r>
            <a:r>
              <a:rPr lang="fr-FR" sz="1600" i="1" dirty="0" err="1">
                <a:solidFill>
                  <a:srgbClr val="000000"/>
                </a:solidFill>
              </a:rPr>
              <a:t>auto-production</a:t>
            </a:r>
            <a:endParaRPr lang="fr-FR" sz="1600" i="1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Combustible utilisé : type, consommation annuelle, coût annuel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Peut-on augmenter la capacité ?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428728" y="1785926"/>
            <a:ext cx="61722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214422"/>
            <a:ext cx="77724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C00000"/>
                </a:solidFill>
              </a:rPr>
              <a:t>E. Système de cogénération : production combinée de chaleur et d ’électricité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Description 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fr-FR" sz="1600" i="1" dirty="0">
                <a:solidFill>
                  <a:srgbClr val="000000"/>
                </a:solidFill>
              </a:rPr>
              <a:t>- Source d’énergie primaire : type, consommation, coût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fr-FR" sz="1600" i="1" dirty="0">
                <a:solidFill>
                  <a:srgbClr val="000000"/>
                </a:solidFill>
              </a:rPr>
              <a:t>- Production de chaleur : quantité en GJ, températures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fr-FR" sz="1600" i="1" dirty="0">
                <a:solidFill>
                  <a:srgbClr val="000000"/>
                </a:solidFill>
              </a:rPr>
              <a:t>- Production d’électricité : quantité en kWh/an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fr-FR" sz="1600" i="1" dirty="0">
                <a:solidFill>
                  <a:srgbClr val="000000"/>
                </a:solidFill>
              </a:rPr>
              <a:t>- Utilisation : type d’équipements, consommation annuelle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Depuis quand l’installation de cogénération fonctionne ? Anomalie éventuelles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Prévoit-on d’installer un système de cogénération ou d’accroître la capacité d ’un système existant ?</a:t>
            </a:r>
          </a:p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C00000"/>
                </a:solidFill>
              </a:rPr>
              <a:t>F. Consommation d ’électricité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Capacité totale installée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Tension d’</a:t>
            </a:r>
            <a:r>
              <a:rPr lang="fr-FR" sz="1800" i="1" dirty="0" err="1">
                <a:solidFill>
                  <a:srgbClr val="000000"/>
                </a:solidFill>
              </a:rPr>
              <a:t>alimentaion</a:t>
            </a:r>
            <a:endParaRPr lang="fr-FR" sz="18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Consommation annuelle : achat, </a:t>
            </a:r>
            <a:r>
              <a:rPr lang="fr-FR" sz="1800" i="1" dirty="0" err="1">
                <a:solidFill>
                  <a:srgbClr val="000000"/>
                </a:solidFill>
              </a:rPr>
              <a:t>auto-production</a:t>
            </a:r>
            <a:endParaRPr lang="fr-FR" sz="18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Diagramme de charge : journalier, hebdomadaire, saisonnier, …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Facteur de puissance moyenne, quart-horaire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Répartition des consommations par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071546"/>
            <a:ext cx="7772400" cy="5029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G. Production de chaleur : Chaudières - Fours 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Nombre d ’unités de production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Perspective d’avenir : accroissement, changement 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Caractéristiques des chaudières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 smtClean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 smtClean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 smtClean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6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Source d’alimentation en eau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Type de traitement de l’eau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Qualité de l’eau après traitement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Consommation en eau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Recyclage de la vapeur condensée : quantité, température, etc.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Puissance de pointe demandée et puissance moyenne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Utilisation annuelle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Entretien, maintenance, réglage (automatique ou non)</a:t>
            </a: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500166" y="2000240"/>
            <a:ext cx="6477000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1214422"/>
            <a:ext cx="7772400" cy="4495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fr-FR" sz="2800" dirty="0">
                <a:solidFill>
                  <a:srgbClr val="C00000"/>
                </a:solidFill>
              </a:rPr>
              <a:t>H. Utilisation de l’énergie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Principaux équipements de consommation d’énergie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800" i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fr-FR" sz="2800" i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fr-FR" sz="2800" i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fr-FR" sz="2800" i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fr-FR" sz="2800" i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Énergie utilisée au chauffage et/ou au conditionnement d’air des bâtiments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Énergie utilisée pour la manutention et le transport dans l’entreprise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Préchauffage des combustibles : moyen et contrôle ?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Autre remarques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857224" y="1928802"/>
            <a:ext cx="80010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C00000"/>
                </a:solidFill>
              </a:rPr>
              <a:t>Définition des objectifs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sz="2800" dirty="0"/>
              <a:t>La première étape d’un audit énergétique est la définition des objectifs : pourquoi désire-t-on réaliser un audit ?</a:t>
            </a:r>
          </a:p>
          <a:p>
            <a:pPr algn="just"/>
            <a:r>
              <a:rPr lang="fr-FR" sz="2800" dirty="0"/>
              <a:t>L’audit énergétique est en effet souvent réalisé non seulement pour réduire la facture énergétique d’un procédé mais de manière plus large pour augmenter les performances du ou des procédés étudiés.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fr-FR" sz="2400" b="1" dirty="0" smtClean="0">
                <a:solidFill>
                  <a:srgbClr val="000000"/>
                </a:solidFill>
              </a:rPr>
              <a:t>            </a:t>
            </a:r>
            <a:r>
              <a:rPr lang="fr-FR" sz="2400" b="1" dirty="0" smtClean="0">
                <a:solidFill>
                  <a:srgbClr val="C00000"/>
                </a:solidFill>
              </a:rPr>
              <a:t>Optique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4786314" y="285728"/>
            <a:ext cx="4033837" cy="587375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2400" b="1" dirty="0" smtClean="0">
                <a:solidFill>
                  <a:srgbClr val="C00000"/>
                </a:solidFill>
              </a:rPr>
              <a:t>Objectif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357158" y="1428736"/>
            <a:ext cx="4033838" cy="71438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1- Utilisation rationnelle de l’énergie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786314" y="785794"/>
            <a:ext cx="4033837" cy="171451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fr-FR" sz="1800" dirty="0">
                <a:solidFill>
                  <a:srgbClr val="000000"/>
                </a:solidFill>
              </a:rPr>
              <a:t>Réduire la facture énergétique</a:t>
            </a:r>
          </a:p>
          <a:p>
            <a:r>
              <a:rPr lang="fr-FR" sz="1800" dirty="0">
                <a:solidFill>
                  <a:srgbClr val="000000"/>
                </a:solidFill>
              </a:rPr>
              <a:t>Changer de combustible</a:t>
            </a:r>
          </a:p>
          <a:p>
            <a:r>
              <a:rPr lang="fr-FR" sz="1800" dirty="0">
                <a:solidFill>
                  <a:srgbClr val="000000"/>
                </a:solidFill>
              </a:rPr>
              <a:t>Installer une unité de cogénération</a:t>
            </a:r>
          </a:p>
          <a:p>
            <a:r>
              <a:rPr lang="fr-FR" sz="1800" dirty="0">
                <a:solidFill>
                  <a:srgbClr val="000000"/>
                </a:solidFill>
              </a:rPr>
              <a:t>Intégrer le procédé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357158" y="3786190"/>
            <a:ext cx="406718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Augmentation de capacité et/ou de performances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786314" y="2714620"/>
            <a:ext cx="4071966" cy="33575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Utiliser de manière optimale les équipements existants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fr-FR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Produire plus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fr-FR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Utiliser moins de matières premières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fr-FR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Augmenter le recyclage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Intégrer des nouvelles méthodes de production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fr-FR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Renouvellement de l’équipement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fr-FR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Nouvelles technologies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PLAN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Généralités objectifs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Méthodologie d’audit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Evaluation et Analyse des consommations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Bilans énergétiques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Usages énergétiques significatifs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Ligne de base et </a:t>
            </a:r>
            <a:r>
              <a:rPr lang="fr-FR" dirty="0" err="1" smtClean="0"/>
              <a:t>benchmarking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-24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fr-FR" sz="2400" b="1" dirty="0" smtClean="0">
                <a:solidFill>
                  <a:srgbClr val="000000"/>
                </a:solidFill>
              </a:rPr>
              <a:t>            </a:t>
            </a:r>
            <a:r>
              <a:rPr lang="fr-FR" sz="2400" b="1" dirty="0" smtClean="0">
                <a:solidFill>
                  <a:srgbClr val="C00000"/>
                </a:solidFill>
              </a:rPr>
              <a:t>Optique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4786314" y="71414"/>
            <a:ext cx="4033837" cy="587375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sz="2400" b="1" dirty="0" smtClean="0">
                <a:solidFill>
                  <a:srgbClr val="C00000"/>
                </a:solidFill>
              </a:rPr>
              <a:t>Objectif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357158" y="1857364"/>
            <a:ext cx="4033838" cy="6429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dirty="0" smtClean="0">
                <a:solidFill>
                  <a:srgbClr val="000000"/>
                </a:solidFill>
              </a:rPr>
              <a:t>3 - </a:t>
            </a:r>
            <a:r>
              <a:rPr lang="fr-FR" sz="1800" b="1" dirty="0" smtClean="0">
                <a:solidFill>
                  <a:srgbClr val="000000"/>
                </a:solidFill>
              </a:rPr>
              <a:t>Opération du procédé</a:t>
            </a:r>
          </a:p>
          <a:p>
            <a:pPr>
              <a:buFontTx/>
              <a:buNone/>
            </a:pPr>
            <a:endParaRPr lang="fr-FR" sz="1800" dirty="0">
              <a:solidFill>
                <a:srgbClr val="000000"/>
              </a:solidFill>
            </a:endParaRPr>
          </a:p>
        </p:txBody>
      </p:sp>
      <p:sp>
        <p:nvSpPr>
          <p:cNvPr id="101382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786314" y="571480"/>
            <a:ext cx="4033837" cy="342902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Maintenance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Maintenance possible sans arrêts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Intégration d’un système de nettoyage en continu</a:t>
            </a:r>
          </a:p>
          <a:p>
            <a:r>
              <a:rPr lang="fr-FR" sz="1400" b="1" dirty="0" smtClean="0">
                <a:solidFill>
                  <a:srgbClr val="000000"/>
                </a:solidFill>
              </a:rPr>
              <a:t>Opérabilité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Encrassement moins rapide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Meilleure stratégie de contrôle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Système plus facile à contrôler par l’utilisation des utilitaires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Simplification du système</a:t>
            </a:r>
          </a:p>
          <a:p>
            <a:r>
              <a:rPr lang="fr-FR" sz="1400" b="1" dirty="0" smtClean="0">
                <a:solidFill>
                  <a:srgbClr val="000000"/>
                </a:solidFill>
              </a:rPr>
              <a:t>Optimisation des conditions de fonctionnement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357158" y="5000636"/>
            <a:ext cx="4067180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</a:t>
            </a:r>
            <a:r>
              <a:rPr lang="fr-FR" b="1" dirty="0" smtClean="0">
                <a:solidFill>
                  <a:srgbClr val="000000"/>
                </a:solidFill>
              </a:rPr>
              <a:t>Emissions –environnement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786314" y="4071942"/>
            <a:ext cx="4071966" cy="2643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Diminuer les rejets dans l’air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Combustion :</a:t>
            </a:r>
            <a:r>
              <a:rPr lang="fr-FR" sz="1400" dirty="0" err="1" smtClean="0">
                <a:solidFill>
                  <a:srgbClr val="000000"/>
                </a:solidFill>
              </a:rPr>
              <a:t>NOx</a:t>
            </a:r>
            <a:r>
              <a:rPr lang="fr-FR" sz="1400" dirty="0" smtClean="0">
                <a:solidFill>
                  <a:srgbClr val="000000"/>
                </a:solidFill>
              </a:rPr>
              <a:t>, CO2, SO2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Procédé (ex. récupération de condensats)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Intégration de technologies de traitement</a:t>
            </a:r>
          </a:p>
          <a:p>
            <a:r>
              <a:rPr lang="fr-FR" sz="1400" b="1" dirty="0" smtClean="0">
                <a:solidFill>
                  <a:srgbClr val="000000"/>
                </a:solidFill>
              </a:rPr>
              <a:t>Utiliser l’eau de manière rationnelle :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Eau de refroidissement : économie d’énergie = économie de refroidissement ( par bilan)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Support de production (agent de dilution et de transport)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Réduction des rejets polluants</a:t>
            </a:r>
          </a:p>
          <a:p>
            <a:pPr lvl="1">
              <a:buFont typeface="Wingdings" pitchFamily="2" charset="2"/>
              <a:buChar char="ü"/>
            </a:pPr>
            <a:r>
              <a:rPr lang="fr-FR" sz="1400" dirty="0" smtClean="0">
                <a:solidFill>
                  <a:srgbClr val="000000"/>
                </a:solidFill>
              </a:rPr>
              <a:t>Intégration de technologies de traitement</a:t>
            </a:r>
          </a:p>
          <a:p>
            <a:r>
              <a:rPr lang="fr-FR" sz="1400" b="1" dirty="0" smtClean="0">
                <a:solidFill>
                  <a:srgbClr val="000000"/>
                </a:solidFill>
              </a:rPr>
              <a:t>Réduire les rejets solides</a:t>
            </a:r>
            <a:endParaRPr lang="fr-FR" sz="1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214678" y="2928934"/>
            <a:ext cx="2586778" cy="2168793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</a:rPr>
              <a:t>METHODOLOGIE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Méthodologie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1173163" y="1524000"/>
            <a:ext cx="7772400" cy="4572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400" dirty="0"/>
              <a:t>1. Description du procédé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2. Collecte des données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3. Modélisation de la Facture énergétique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4. Définition des besoins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5. Définition de l'objectif énergétique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6. Amélioration du procédé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7. Intégration des procédés de production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8. Transformation rationnelle de l'énergie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9. Intégration Eau - Energie - Environnement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10. Conception des alternatives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11. Evaluation des alternatives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C00000"/>
                </a:solidFill>
              </a:rPr>
              <a:t>1- Description du procédé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0"/>
            <a:ext cx="7772400" cy="5257800"/>
          </a:xfrm>
        </p:spPr>
        <p:txBody>
          <a:bodyPr>
            <a:normAutofit lnSpcReduction="10000"/>
          </a:bodyPr>
          <a:lstStyle/>
          <a:p>
            <a:pPr marL="609600" indent="-609600"/>
            <a:r>
              <a:rPr lang="fr-FR" sz="1800" b="1" dirty="0"/>
              <a:t>Description fonctionnelle du procédé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</a:t>
            </a:r>
            <a:r>
              <a:rPr lang="fr-FR" sz="1800" dirty="0" err="1"/>
              <a:t>Flowsheet</a:t>
            </a:r>
            <a:endParaRPr lang="fr-FR" sz="1800" dirty="0"/>
          </a:p>
          <a:p>
            <a:pPr marL="1371600" lvl="2" indent="-457200">
              <a:buFontTx/>
              <a:buNone/>
            </a:pPr>
            <a:r>
              <a:rPr lang="fr-FR" sz="1800" dirty="0"/>
              <a:t>• Souvent à établir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Equipements</a:t>
            </a:r>
          </a:p>
          <a:p>
            <a:pPr marL="1371600" lvl="2" indent="-457200">
              <a:buFontTx/>
              <a:buNone/>
            </a:pPr>
            <a:r>
              <a:rPr lang="fr-FR" sz="1800" dirty="0"/>
              <a:t>• Une fonction pour chaque</a:t>
            </a:r>
          </a:p>
          <a:p>
            <a:pPr marL="609600" indent="-609600"/>
            <a:r>
              <a:rPr lang="fr-FR" sz="1800" b="1" dirty="0"/>
              <a:t>Limites du système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Entrées usine - sortie usine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Environnement</a:t>
            </a:r>
          </a:p>
          <a:p>
            <a:pPr marL="609600" indent="-609600"/>
            <a:r>
              <a:rPr lang="fr-FR" sz="1800" b="1" dirty="0"/>
              <a:t>Définition du contexte opérationnel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Opérateur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Batch-continus</a:t>
            </a:r>
          </a:p>
          <a:p>
            <a:pPr marL="990600" lvl="1" indent="-533400">
              <a:buFontTx/>
              <a:buNone/>
            </a:pPr>
            <a:r>
              <a:rPr lang="fr-FR" sz="1800" dirty="0"/>
              <a:t>– Difficultés d’opération</a:t>
            </a:r>
          </a:p>
          <a:p>
            <a:pPr marL="1371600" lvl="2" indent="-457200">
              <a:buFontTx/>
              <a:buNone/>
            </a:pPr>
            <a:r>
              <a:rPr lang="fr-FR" sz="1800" dirty="0"/>
              <a:t>• Sécurité</a:t>
            </a:r>
          </a:p>
          <a:p>
            <a:pPr marL="1371600" lvl="2" indent="-457200">
              <a:buFontTx/>
              <a:buNone/>
            </a:pPr>
            <a:r>
              <a:rPr lang="fr-FR" sz="1800" dirty="0"/>
              <a:t>• Encrassement</a:t>
            </a:r>
          </a:p>
          <a:p>
            <a:pPr marL="1371600" lvl="2" indent="-457200">
              <a:buFontTx/>
              <a:buNone/>
            </a:pPr>
            <a:r>
              <a:rPr lang="fr-FR" sz="1800" dirty="0"/>
              <a:t>• Maintenance</a:t>
            </a:r>
          </a:p>
          <a:p>
            <a:pPr marL="1371600" lvl="2" indent="-457200">
              <a:buFontTx/>
              <a:buNone/>
            </a:pPr>
            <a:r>
              <a:rPr lang="fr-FR" sz="1800" dirty="0"/>
              <a:t>=&gt; discussion sur le site de production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C00000"/>
                </a:solidFill>
              </a:rPr>
              <a:t>Flow </a:t>
            </a:r>
            <a:r>
              <a:rPr lang="fr-FR" sz="3600" b="1" dirty="0" err="1">
                <a:solidFill>
                  <a:srgbClr val="C00000"/>
                </a:solidFill>
              </a:rPr>
              <a:t>sheet</a:t>
            </a:r>
            <a:endParaRPr lang="fr-FR" sz="3600" b="1" dirty="0">
              <a:solidFill>
                <a:srgbClr val="C00000"/>
              </a:solidFill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>
                <a:solidFill>
                  <a:srgbClr val="000000"/>
                </a:solidFill>
              </a:rPr>
              <a:t>Block flow diagram</a:t>
            </a:r>
          </a:p>
          <a:p>
            <a:pPr lvl="2">
              <a:buFontTx/>
              <a:buNone/>
            </a:pPr>
            <a:r>
              <a:rPr lang="fr-FR">
                <a:solidFill>
                  <a:srgbClr val="000000"/>
                </a:solidFill>
              </a:rPr>
              <a:t>Description des opérations principales</a:t>
            </a:r>
          </a:p>
          <a:p>
            <a:r>
              <a:rPr lang="fr-FR">
                <a:solidFill>
                  <a:srgbClr val="000000"/>
                </a:solidFill>
              </a:rPr>
              <a:t>Process flow diagram</a:t>
            </a:r>
          </a:p>
          <a:p>
            <a:r>
              <a:rPr lang="fr-FR">
                <a:solidFill>
                  <a:srgbClr val="000000"/>
                </a:solidFill>
              </a:rPr>
              <a:t>P&amp;ID (</a:t>
            </a:r>
            <a:r>
              <a:rPr lang="fr-FR" sz="2800">
                <a:solidFill>
                  <a:srgbClr val="000000"/>
                </a:solidFill>
              </a:rPr>
              <a:t>Piping and Instrumentation diagram</a:t>
            </a:r>
            <a:r>
              <a:rPr lang="fr-FR">
                <a:solidFill>
                  <a:srgbClr val="000000"/>
                </a:solidFill>
              </a:rPr>
              <a:t>)</a:t>
            </a:r>
          </a:p>
          <a:p>
            <a:r>
              <a:rPr lang="fr-FR">
                <a:solidFill>
                  <a:srgbClr val="000000"/>
                </a:solidFill>
              </a:rPr>
              <a:t>Energy Flow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C00000"/>
                </a:solidFill>
              </a:rPr>
              <a:t>2- Collecte des données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Documents du procédés</a:t>
            </a:r>
          </a:p>
          <a:p>
            <a:pPr lvl="1">
              <a:buFontTx/>
              <a:buNone/>
            </a:pPr>
            <a:r>
              <a:rPr lang="fr-FR" dirty="0"/>
              <a:t>– PFD , P&amp;ID</a:t>
            </a:r>
          </a:p>
          <a:p>
            <a:pPr lvl="1">
              <a:buFontTx/>
              <a:buNone/>
            </a:pPr>
            <a:r>
              <a:rPr lang="fr-FR" dirty="0"/>
              <a:t>– équipement</a:t>
            </a:r>
          </a:p>
          <a:p>
            <a:r>
              <a:rPr lang="fr-FR" dirty="0"/>
              <a:t>Factures</a:t>
            </a:r>
          </a:p>
          <a:p>
            <a:r>
              <a:rPr lang="fr-FR" dirty="0"/>
              <a:t>Système de mesures</a:t>
            </a:r>
          </a:p>
          <a:p>
            <a:r>
              <a:rPr lang="fr-FR" dirty="0"/>
              <a:t>Campagne de mesures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Collecte des données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1428736"/>
            <a:ext cx="77724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800" b="1" dirty="0"/>
              <a:t>Mode de relevé de mesures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– Relevés manuels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– Système de contrôle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– Relevés ponctuels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– Mesures spécifiques</a:t>
            </a:r>
          </a:p>
          <a:p>
            <a:pPr>
              <a:lnSpc>
                <a:spcPct val="80000"/>
              </a:lnSpc>
            </a:pPr>
            <a:r>
              <a:rPr lang="fr-FR" sz="2800" b="1" dirty="0"/>
              <a:t>Type</a:t>
            </a:r>
          </a:p>
          <a:p>
            <a:pPr lvl="1">
              <a:lnSpc>
                <a:spcPct val="80000"/>
              </a:lnSpc>
            </a:pPr>
            <a:r>
              <a:rPr lang="fr-FR" sz="2400" dirty="0"/>
              <a:t>Moyennes (compteurs)</a:t>
            </a:r>
          </a:p>
          <a:p>
            <a:pPr lvl="1">
              <a:lnSpc>
                <a:spcPct val="80000"/>
              </a:lnSpc>
            </a:pPr>
            <a:r>
              <a:rPr lang="fr-FR" sz="2400" dirty="0"/>
              <a:t>Instantanés (capteurs)</a:t>
            </a:r>
          </a:p>
          <a:p>
            <a:pPr>
              <a:lnSpc>
                <a:spcPct val="80000"/>
              </a:lnSpc>
            </a:pPr>
            <a:r>
              <a:rPr lang="fr-FR" sz="2800" b="1" dirty="0"/>
              <a:t>Variation - erreurs</a:t>
            </a:r>
          </a:p>
          <a:p>
            <a:pPr lvl="1">
              <a:lnSpc>
                <a:spcPct val="80000"/>
              </a:lnSpc>
            </a:pPr>
            <a:r>
              <a:rPr lang="fr-FR" sz="2400" dirty="0"/>
              <a:t>Données constructeur</a:t>
            </a:r>
          </a:p>
          <a:p>
            <a:pPr>
              <a:lnSpc>
                <a:spcPct val="80000"/>
              </a:lnSpc>
            </a:pPr>
            <a:r>
              <a:rPr lang="fr-FR" sz="2800" b="1" dirty="0"/>
              <a:t>Spécifications d’équipement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Collecte des données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2"/>
            <a:ext cx="480853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</a:rPr>
              <a:t>Facture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Comptabilité énergétique par poste</a:t>
            </a:r>
          </a:p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</a:rPr>
              <a:t>Description du procédé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data </a:t>
            </a:r>
            <a:r>
              <a:rPr lang="fr-FR" sz="1800" dirty="0" err="1">
                <a:solidFill>
                  <a:srgbClr val="000000"/>
                </a:solidFill>
              </a:rPr>
              <a:t>sheets</a:t>
            </a:r>
            <a:endParaRPr lang="fr-FR" sz="1800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relevés et système de contrôle</a:t>
            </a:r>
          </a:p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</a:rPr>
              <a:t>Modèle des opérations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Calcul des propriétés thermo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Bilans de chaleur et de matière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Physique des phénomènes</a:t>
            </a:r>
          </a:p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</a:rPr>
              <a:t>Modèle des procédés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Relevés de suivi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Analyse des mesures disponibles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Spécifications du procédé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– Planification des relevés spécifiques</a:t>
            </a:r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943601" y="3352800"/>
            <a:ext cx="25082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C00000"/>
                </a:solidFill>
              </a:rPr>
              <a:t>4- Définitions des besoins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/>
              <a:t>Besoins thermiques (flux chauds et flux froids)</a:t>
            </a:r>
          </a:p>
          <a:p>
            <a:r>
              <a:rPr lang="fr-FR" i="1" dirty="0"/>
              <a:t>Besoins de compression ou de détente</a:t>
            </a:r>
          </a:p>
          <a:p>
            <a:r>
              <a:rPr lang="fr-FR" i="1" dirty="0"/>
              <a:t>Besoins électriques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000364" y="2714620"/>
            <a:ext cx="3158282" cy="264795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EVALUATION DE LA CONSOMMATION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071802" y="3214686"/>
            <a:ext cx="3158282" cy="264795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</a:rPr>
              <a:t>GENERALITES ET OBJECTIFS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DONNEES NECESSAIRES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/>
              <a:t>Factures des services publics pour la période de vérification.</a:t>
            </a:r>
          </a:p>
          <a:p>
            <a:pPr>
              <a:lnSpc>
                <a:spcPct val="90000"/>
              </a:lnSpc>
            </a:pPr>
            <a:r>
              <a:rPr lang="fr-FR" sz="2800"/>
              <a:t>Registres de production.</a:t>
            </a:r>
          </a:p>
          <a:p>
            <a:pPr>
              <a:lnSpc>
                <a:spcPct val="90000"/>
              </a:lnSpc>
            </a:pPr>
            <a:r>
              <a:rPr lang="fr-FR" sz="2800"/>
              <a:t>Données de consommation d’eau.</a:t>
            </a:r>
          </a:p>
          <a:p>
            <a:pPr>
              <a:lnSpc>
                <a:spcPct val="90000"/>
              </a:lnSpc>
            </a:pPr>
            <a:r>
              <a:rPr lang="fr-FR" sz="2800"/>
              <a:t>Dessins d’archives.</a:t>
            </a:r>
          </a:p>
          <a:p>
            <a:pPr>
              <a:lnSpc>
                <a:spcPct val="90000"/>
              </a:lnSpc>
            </a:pPr>
            <a:r>
              <a:rPr lang="fr-FR" sz="2800"/>
              <a:t>Spécifications techniques des équipements.</a:t>
            </a:r>
          </a:p>
          <a:p>
            <a:pPr>
              <a:lnSpc>
                <a:spcPct val="90000"/>
              </a:lnSpc>
            </a:pPr>
            <a:r>
              <a:rPr lang="fr-FR" sz="2800"/>
              <a:t>Données météorologiques.</a:t>
            </a:r>
          </a:p>
          <a:p>
            <a:pPr>
              <a:lnSpc>
                <a:spcPct val="90000"/>
              </a:lnSpc>
            </a:pPr>
            <a:r>
              <a:rPr lang="fr-FR" sz="2800"/>
              <a:t>Registres internes de consommation d’électricité et de combustible.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40726" y="333375"/>
            <a:ext cx="7536473" cy="725488"/>
          </a:xfrm>
        </p:spPr>
        <p:txBody>
          <a:bodyPr>
            <a:no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Factures de combustible et électricité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Période de vérification: 12 mois.</a:t>
            </a:r>
          </a:p>
          <a:p>
            <a:r>
              <a:rPr lang="fr-FR"/>
              <a:t>Données récentes.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Dessin d’archives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Surface du plancher.</a:t>
            </a:r>
          </a:p>
          <a:p>
            <a:r>
              <a:rPr lang="fr-FR"/>
              <a:t>Plans des installations.</a:t>
            </a:r>
          </a:p>
          <a:p>
            <a:r>
              <a:rPr lang="fr-FR"/>
              <a:t>Type et nombre d’éclairage.</a:t>
            </a:r>
          </a:p>
          <a:p>
            <a:r>
              <a:rPr lang="fr-FR"/>
              <a:t>Emplacement des compteurs.</a:t>
            </a:r>
          </a:p>
          <a:p>
            <a:r>
              <a:rPr lang="fr-FR"/>
              <a:t>Capacité de l’usine.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Capacité des équipements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Dessins de conception ou fiches techniques.</a:t>
            </a:r>
          </a:p>
          <a:p>
            <a:r>
              <a:rPr lang="fr-FR" dirty="0"/>
              <a:t>Manuels d’entretien.</a:t>
            </a:r>
          </a:p>
          <a:p>
            <a:r>
              <a:rPr lang="fr-FR" dirty="0"/>
              <a:t>Registres de l’usine.</a:t>
            </a:r>
          </a:p>
          <a:p>
            <a:r>
              <a:rPr lang="fr-FR" dirty="0"/>
              <a:t>Fabricants.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Rendement énergétique</a:t>
            </a:r>
          </a:p>
        </p:txBody>
      </p:sp>
      <p:pic>
        <p:nvPicPr>
          <p:cNvPr id="1259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>
            <a:off x="1371600" y="1752600"/>
            <a:ext cx="6648450" cy="1541463"/>
          </a:xfrm>
          <a:noFill/>
          <a:ln/>
        </p:spPr>
      </p:pic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219200" y="3886200"/>
            <a:ext cx="7099300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Consommation d’énergie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Combustible liquide en litres (L)</a:t>
            </a:r>
          </a:p>
          <a:p>
            <a:r>
              <a:rPr lang="fr-FR"/>
              <a:t>Combustible gazeux en mètres cubes (m</a:t>
            </a:r>
            <a:r>
              <a:rPr lang="fr-FR" baseline="30000"/>
              <a:t>3</a:t>
            </a:r>
            <a:r>
              <a:rPr lang="fr-FR"/>
              <a:t>).</a:t>
            </a:r>
          </a:p>
          <a:p>
            <a:r>
              <a:rPr lang="fr-FR"/>
              <a:t>Combustibles solides en tonnes (t)</a:t>
            </a:r>
          </a:p>
          <a:p>
            <a:r>
              <a:rPr lang="fr-FR"/>
              <a:t>Électricité en kilowatts-heure (kWh)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Électricité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1"/>
          </a:solidFill>
          <a:ln w="57150">
            <a:solidFill>
              <a:schemeClr val="hlink"/>
            </a:solidFill>
          </a:ln>
        </p:spPr>
        <p:txBody>
          <a:bodyPr/>
          <a:lstStyle/>
          <a:p>
            <a:r>
              <a:rPr lang="fr-FR" sz="2800" dirty="0">
                <a:solidFill>
                  <a:srgbClr val="000000"/>
                </a:solidFill>
              </a:rPr>
              <a:t>Facteur de puissance: </a:t>
            </a:r>
            <a:r>
              <a:rPr lang="fr-FR" sz="2800" dirty="0" err="1">
                <a:solidFill>
                  <a:srgbClr val="000000"/>
                </a:solidFill>
              </a:rPr>
              <a:t>fp</a:t>
            </a:r>
            <a:endParaRPr lang="fr-FR" sz="2800" dirty="0">
              <a:solidFill>
                <a:srgbClr val="000000"/>
              </a:solidFill>
            </a:endParaRPr>
          </a:p>
          <a:p>
            <a:r>
              <a:rPr lang="fr-FR" sz="2800" dirty="0">
                <a:solidFill>
                  <a:srgbClr val="000000"/>
                </a:solidFill>
              </a:rPr>
              <a:t>Demande maximale.</a:t>
            </a:r>
          </a:p>
          <a:p>
            <a:r>
              <a:rPr lang="fr-FR" sz="2800" dirty="0">
                <a:solidFill>
                  <a:srgbClr val="000000"/>
                </a:solidFill>
              </a:rPr>
              <a:t>Facteur de charge.</a:t>
            </a:r>
          </a:p>
          <a:p>
            <a:pPr algn="ctr">
              <a:buFontTx/>
              <a:buNone/>
            </a:pPr>
            <a:r>
              <a:rPr lang="fr-FR" sz="2000" b="1" dirty="0">
                <a:solidFill>
                  <a:srgbClr val="000000"/>
                </a:solidFill>
              </a:rPr>
              <a:t>Consommation unitaire (kWh)</a:t>
            </a:r>
          </a:p>
          <a:p>
            <a:pPr algn="ctr">
              <a:buFontTx/>
              <a:buNone/>
            </a:pPr>
            <a:r>
              <a:rPr lang="fr-FR" sz="2000" b="1" dirty="0">
                <a:solidFill>
                  <a:srgbClr val="000000"/>
                </a:solidFill>
              </a:rPr>
              <a:t>Demande maximale possible x Heures.</a:t>
            </a:r>
          </a:p>
          <a:p>
            <a:r>
              <a:rPr lang="fr-FR" sz="2800" dirty="0">
                <a:solidFill>
                  <a:srgbClr val="000000"/>
                </a:solidFill>
              </a:rPr>
              <a:t>Coût unitaire moyen. </a:t>
            </a:r>
          </a:p>
          <a:p>
            <a:pPr algn="ctr">
              <a:buFontTx/>
              <a:buNone/>
            </a:pPr>
            <a:r>
              <a:rPr lang="fr-FR" sz="2000" b="1" dirty="0">
                <a:solidFill>
                  <a:srgbClr val="000000"/>
                </a:solidFill>
              </a:rPr>
              <a:t>Coût total de électricité (</a:t>
            </a:r>
            <a:r>
              <a:rPr lang="fr-FR" sz="2000" b="1" dirty="0" err="1">
                <a:solidFill>
                  <a:srgbClr val="000000"/>
                </a:solidFill>
              </a:rPr>
              <a:t>Dhs</a:t>
            </a:r>
            <a:r>
              <a:rPr lang="fr-FR" sz="2000" b="1" dirty="0">
                <a:solidFill>
                  <a:srgbClr val="000000"/>
                </a:solidFill>
              </a:rPr>
              <a:t>)</a:t>
            </a:r>
          </a:p>
          <a:p>
            <a:pPr algn="ctr">
              <a:buFontTx/>
              <a:buNone/>
            </a:pPr>
            <a:r>
              <a:rPr lang="fr-FR" sz="2000" b="1" dirty="0">
                <a:solidFill>
                  <a:srgbClr val="000000"/>
                </a:solidFill>
              </a:rPr>
              <a:t>Consommation unitaire totale (kWh).</a:t>
            </a:r>
          </a:p>
          <a:p>
            <a:pPr algn="ctr">
              <a:buFontTx/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>
            <a:off x="2590800" y="3529148"/>
            <a:ext cx="4800600" cy="0"/>
          </a:xfrm>
          <a:prstGeom prst="line">
            <a:avLst/>
          </a:prstGeom>
          <a:noFill/>
          <a:ln w="57150">
            <a:solidFill>
              <a:srgbClr val="FF131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fr-FR"/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2667000" y="4774474"/>
            <a:ext cx="4800600" cy="0"/>
          </a:xfrm>
          <a:prstGeom prst="line">
            <a:avLst/>
          </a:prstGeom>
          <a:noFill/>
          <a:ln w="57150">
            <a:solidFill>
              <a:srgbClr val="FF1313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r" rt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Politique des 3R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8229600" cy="4421188"/>
          </a:xfrm>
        </p:spPr>
        <p:txBody>
          <a:bodyPr/>
          <a:lstStyle/>
          <a:p>
            <a:r>
              <a:rPr lang="fr-FR" dirty="0">
                <a:solidFill>
                  <a:srgbClr val="000000"/>
                </a:solidFill>
              </a:rPr>
              <a:t>3 R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Réduire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Recycler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Réutiliser</a:t>
            </a:r>
          </a:p>
        </p:txBody>
      </p:sp>
      <p:sp>
        <p:nvSpPr>
          <p:cNvPr id="13414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1371600"/>
            <a:ext cx="3810000" cy="2286000"/>
          </a:xfrm>
        </p:spPr>
        <p:txBody>
          <a:bodyPr/>
          <a:lstStyle/>
          <a:p>
            <a:r>
              <a:rPr lang="fr-FR" dirty="0">
                <a:solidFill>
                  <a:srgbClr val="000000"/>
                </a:solidFill>
              </a:rPr>
              <a:t>3 E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Energie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Economie</a:t>
            </a:r>
          </a:p>
          <a:p>
            <a:pPr lvl="1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– Environnement</a:t>
            </a:r>
          </a:p>
        </p:txBody>
      </p:sp>
      <p:pic>
        <p:nvPicPr>
          <p:cNvPr id="134149" name="Picture 5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066800" y="3733800"/>
            <a:ext cx="70866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90" name="Object 2"/>
          <p:cNvGraphicFramePr>
            <a:graphicFrameLocks noChangeAspect="1"/>
          </p:cNvGraphicFramePr>
          <p:nvPr/>
        </p:nvGraphicFramePr>
        <p:xfrm>
          <a:off x="914400" y="1219200"/>
          <a:ext cx="7772400" cy="1089025"/>
        </p:xfrm>
        <a:graphic>
          <a:graphicData uri="http://schemas.openxmlformats.org/presentationml/2006/ole">
            <p:oleObj spid="_x0000_s3074" name="Feuille de calcul" r:id="rId4" imgW="7470000" imgH="1046160" progId="Excel.Sheet.8">
              <p:embed/>
            </p:oleObj>
          </a:graphicData>
        </a:graphic>
      </p:graphicFrame>
      <p:graphicFrame>
        <p:nvGraphicFramePr>
          <p:cNvPr id="140291" name="Object 3"/>
          <p:cNvGraphicFramePr>
            <a:graphicFrameLocks noChangeAspect="1"/>
          </p:cNvGraphicFramePr>
          <p:nvPr/>
        </p:nvGraphicFramePr>
        <p:xfrm>
          <a:off x="914400" y="2590800"/>
          <a:ext cx="7696200" cy="914400"/>
        </p:xfrm>
        <a:graphic>
          <a:graphicData uri="http://schemas.openxmlformats.org/presentationml/2006/ole">
            <p:oleObj spid="_x0000_s3075" name="Feuille de calcul" r:id="rId5" imgW="6480000" imgH="630000" progId="Excel.Sheet.8">
              <p:embed/>
            </p:oleObj>
          </a:graphicData>
        </a:graphic>
      </p:graphicFrame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914400" y="3810000"/>
          <a:ext cx="7620000" cy="533400"/>
        </p:xfrm>
        <a:graphic>
          <a:graphicData uri="http://schemas.openxmlformats.org/presentationml/2006/ole">
            <p:oleObj spid="_x0000_s3076" name="Feuille de calcul" r:id="rId6" imgW="7380000" imgH="236160" progId="Excel.Sheet.8">
              <p:embed/>
            </p:oleObj>
          </a:graphicData>
        </a:graphic>
      </p:graphicFrame>
      <p:graphicFrame>
        <p:nvGraphicFramePr>
          <p:cNvPr id="140293" name="Object 5"/>
          <p:cNvGraphicFramePr>
            <a:graphicFrameLocks noChangeAspect="1"/>
          </p:cNvGraphicFramePr>
          <p:nvPr/>
        </p:nvGraphicFramePr>
        <p:xfrm>
          <a:off x="990600" y="4724400"/>
          <a:ext cx="7620000" cy="1066800"/>
        </p:xfrm>
        <a:graphic>
          <a:graphicData uri="http://schemas.openxmlformats.org/presentationml/2006/ole">
            <p:oleObj spid="_x0000_s3077" name="Feuille de calcul" r:id="rId7" imgW="7380000" imgH="585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314" name="Object 2"/>
          <p:cNvGraphicFramePr>
            <a:graphicFrameLocks noChangeAspect="1"/>
          </p:cNvGraphicFramePr>
          <p:nvPr/>
        </p:nvGraphicFramePr>
        <p:xfrm>
          <a:off x="762000" y="1447800"/>
          <a:ext cx="7848600" cy="4114800"/>
        </p:xfrm>
        <a:graphic>
          <a:graphicData uri="http://schemas.openxmlformats.org/presentationml/2006/ole">
            <p:oleObj spid="_x0000_s4098" name="Feuille de calcul" r:id="rId4" imgW="7031160" imgH="257616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Buts d’un audit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Trouver</a:t>
            </a:r>
            <a:r>
              <a:rPr lang="en-US" dirty="0" smtClean="0"/>
              <a:t> les </a:t>
            </a:r>
            <a:r>
              <a:rPr lang="en-US" dirty="0" err="1" smtClean="0"/>
              <a:t>pistes</a:t>
            </a:r>
            <a:r>
              <a:rPr lang="en-US" dirty="0" smtClean="0"/>
              <a:t> </a:t>
            </a:r>
            <a:r>
              <a:rPr lang="en-US" dirty="0" err="1" smtClean="0"/>
              <a:t>d’économie</a:t>
            </a:r>
            <a:r>
              <a:rPr lang="en-US" dirty="0" smtClean="0"/>
              <a:t> </a:t>
            </a:r>
            <a:r>
              <a:rPr lang="en-US" dirty="0" err="1" smtClean="0"/>
              <a:t>d’énergie</a:t>
            </a:r>
            <a:endParaRPr lang="en-US" dirty="0" smtClean="0"/>
          </a:p>
          <a:p>
            <a:r>
              <a:rPr lang="en-US" dirty="0" smtClean="0"/>
              <a:t>Pour </a:t>
            </a:r>
            <a:r>
              <a:rPr lang="en-US" dirty="0" err="1" smtClean="0"/>
              <a:t>cela</a:t>
            </a:r>
            <a:r>
              <a:rPr lang="en-US" dirty="0" smtClean="0"/>
              <a:t> , </a:t>
            </a:r>
            <a:r>
              <a:rPr lang="en-US" dirty="0" err="1" smtClean="0"/>
              <a:t>évaluer</a:t>
            </a:r>
            <a:r>
              <a:rPr lang="en-US" dirty="0" smtClean="0"/>
              <a:t> les </a:t>
            </a:r>
            <a:r>
              <a:rPr lang="en-US" dirty="0" err="1" smtClean="0"/>
              <a:t>consommations</a:t>
            </a:r>
            <a:endParaRPr lang="en-US" dirty="0" smtClean="0"/>
          </a:p>
          <a:p>
            <a:r>
              <a:rPr lang="en-US" dirty="0" smtClean="0"/>
              <a:t>Les comparer à des ratios </a:t>
            </a:r>
            <a:r>
              <a:rPr lang="en-US" dirty="0" err="1" smtClean="0"/>
              <a:t>existants</a:t>
            </a:r>
            <a:endParaRPr lang="en-US" dirty="0" smtClean="0"/>
          </a:p>
          <a:p>
            <a:r>
              <a:rPr lang="en-US" dirty="0" err="1" smtClean="0"/>
              <a:t>Voir</a:t>
            </a:r>
            <a:r>
              <a:rPr lang="en-US" dirty="0" smtClean="0"/>
              <a:t> </a:t>
            </a:r>
            <a:r>
              <a:rPr lang="en-US" dirty="0" err="1" smtClean="0"/>
              <a:t>l’évolution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années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214678" y="3143248"/>
            <a:ext cx="3158282" cy="264795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BILANS ENERGETIQUES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Bilan énergétique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fr-FR" dirty="0"/>
              <a:t>Désagrégation: subdiviser la consommation, la demande et les coûts énergétiques en éléments</a:t>
            </a:r>
          </a:p>
          <a:p>
            <a:pPr algn="ctr">
              <a:buFontTx/>
              <a:buNone/>
            </a:pPr>
            <a:endParaRPr lang="fr-FR" dirty="0"/>
          </a:p>
          <a:p>
            <a:pPr>
              <a:buFontTx/>
              <a:buNone/>
            </a:pPr>
            <a:r>
              <a:rPr lang="fr-FR" dirty="0">
                <a:solidFill>
                  <a:srgbClr val="C00000"/>
                </a:solidFill>
              </a:rPr>
              <a:t>                 </a:t>
            </a:r>
            <a:r>
              <a:rPr lang="fr-FR" dirty="0" smtClean="0">
                <a:solidFill>
                  <a:srgbClr val="C00000"/>
                </a:solidFill>
              </a:rPr>
              <a:t>        Diagramme </a:t>
            </a:r>
            <a:r>
              <a:rPr lang="fr-FR" dirty="0">
                <a:solidFill>
                  <a:srgbClr val="C00000"/>
                </a:solidFill>
              </a:rPr>
              <a:t>de </a:t>
            </a:r>
            <a:r>
              <a:rPr lang="fr-FR" dirty="0" err="1">
                <a:solidFill>
                  <a:srgbClr val="C00000"/>
                </a:solidFill>
              </a:rPr>
              <a:t>Sankey</a:t>
            </a:r>
            <a:r>
              <a:rPr lang="fr-FR" dirty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2340" name="AutoShape 4"/>
          <p:cNvSpPr>
            <a:spLocks noChangeArrowheads="1"/>
          </p:cNvSpPr>
          <p:nvPr/>
        </p:nvSpPr>
        <p:spPr bwMode="auto">
          <a:xfrm>
            <a:off x="3962400" y="3276600"/>
            <a:ext cx="1295400" cy="381000"/>
          </a:xfrm>
          <a:prstGeom prst="rightArrow">
            <a:avLst>
              <a:gd name="adj1" fmla="val 50000"/>
              <a:gd name="adj2" fmla="val 85000"/>
            </a:avLst>
          </a:prstGeom>
          <a:solidFill>
            <a:srgbClr val="FF13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90600" y="914400"/>
            <a:ext cx="8153400" cy="4724400"/>
            <a:chOff x="-203" y="607"/>
            <a:chExt cx="12060" cy="6030"/>
          </a:xfrm>
        </p:grpSpPr>
        <p:sp>
          <p:nvSpPr>
            <p:cNvPr id="143363" name="Line 3"/>
            <p:cNvSpPr>
              <a:spLocks noChangeShapeType="1"/>
            </p:cNvSpPr>
            <p:nvPr/>
          </p:nvSpPr>
          <p:spPr bwMode="auto">
            <a:xfrm>
              <a:off x="1747" y="2857"/>
              <a:ext cx="10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-203" y="607"/>
              <a:ext cx="12060" cy="6030"/>
              <a:chOff x="-203" y="607"/>
              <a:chExt cx="12060" cy="6030"/>
            </a:xfrm>
          </p:grpSpPr>
          <p:sp>
            <p:nvSpPr>
              <p:cNvPr id="143365" name="AutoShape 5"/>
              <p:cNvSpPr>
                <a:spLocks noChangeArrowheads="1"/>
              </p:cNvSpPr>
              <p:nvPr/>
            </p:nvSpPr>
            <p:spPr bwMode="auto">
              <a:xfrm>
                <a:off x="3217" y="2857"/>
                <a:ext cx="1800" cy="720"/>
              </a:xfrm>
              <a:prstGeom prst="horizontalScroll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366" name="AutoShape 6"/>
              <p:cNvSpPr>
                <a:spLocks noChangeArrowheads="1"/>
              </p:cNvSpPr>
              <p:nvPr/>
            </p:nvSpPr>
            <p:spPr bwMode="auto">
              <a:xfrm>
                <a:off x="5377" y="2857"/>
                <a:ext cx="1440" cy="720"/>
              </a:xfrm>
              <a:prstGeom prst="horizontalScroll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367" name="AutoShape 7"/>
              <p:cNvSpPr>
                <a:spLocks noChangeArrowheads="1"/>
              </p:cNvSpPr>
              <p:nvPr/>
            </p:nvSpPr>
            <p:spPr bwMode="auto">
              <a:xfrm>
                <a:off x="6997" y="2497"/>
                <a:ext cx="1080" cy="1080"/>
              </a:xfrm>
              <a:prstGeom prst="horizontalScroll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-203" y="607"/>
                <a:ext cx="12060" cy="6030"/>
                <a:chOff x="-203" y="607"/>
                <a:chExt cx="12060" cy="6030"/>
              </a:xfrm>
            </p:grpSpPr>
            <p:sp>
              <p:nvSpPr>
                <p:cNvPr id="14336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97" y="3037"/>
                  <a:ext cx="1440" cy="3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fr-FR" sz="1000" b="1"/>
                    <a:t>Production</a:t>
                  </a:r>
                </a:p>
              </p:txBody>
            </p:sp>
            <p:sp>
              <p:nvSpPr>
                <p:cNvPr id="14337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557" y="3037"/>
                  <a:ext cx="1080" cy="3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r>
                    <a:rPr lang="fr-FR" sz="800" b="1"/>
                    <a:t>Stockage</a:t>
                  </a:r>
                </a:p>
              </p:txBody>
            </p:sp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-203" y="607"/>
                  <a:ext cx="12060" cy="6030"/>
                  <a:chOff x="-203" y="607"/>
                  <a:chExt cx="12060" cy="6030"/>
                </a:xfrm>
              </p:grpSpPr>
              <p:sp>
                <p:nvSpPr>
                  <p:cNvPr id="14337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6277" y="3982"/>
                    <a:ext cx="1440" cy="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337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7537" y="3547"/>
                    <a:ext cx="900" cy="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6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-203" y="607"/>
                    <a:ext cx="12060" cy="6030"/>
                    <a:chOff x="-203" y="607"/>
                    <a:chExt cx="12060" cy="6030"/>
                  </a:xfrm>
                </p:grpSpPr>
                <p:sp>
                  <p:nvSpPr>
                    <p:cNvPr id="14337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57" y="4417"/>
                      <a:ext cx="1980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grpSp>
                  <p:nvGrpSpPr>
                    <p:cNvPr id="7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203" y="607"/>
                      <a:ext cx="12060" cy="6030"/>
                      <a:chOff x="-203" y="607"/>
                      <a:chExt cx="12060" cy="6030"/>
                    </a:xfrm>
                  </p:grpSpPr>
                  <p:sp>
                    <p:nvSpPr>
                      <p:cNvPr id="143377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2587" y="5107"/>
                        <a:ext cx="720" cy="180"/>
                      </a:xfrm>
                      <a:prstGeom prst="chevron">
                        <a:avLst>
                          <a:gd name="adj" fmla="val 100000"/>
                        </a:avLst>
                      </a:prstGeom>
                      <a:solidFill>
                        <a:srgbClr val="FF66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78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777" y="4657"/>
                        <a:ext cx="1440" cy="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79" name="AutoShape 19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2227" y="1897"/>
                        <a:ext cx="900" cy="360"/>
                      </a:xfrm>
                      <a:prstGeom prst="chevron">
                        <a:avLst>
                          <a:gd name="adj" fmla="val 62500"/>
                        </a:avLst>
                      </a:prstGeom>
                      <a:solidFill>
                        <a:srgbClr val="FF66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0" name="Arc 20"/>
                      <p:cNvSpPr>
                        <a:spLocks/>
                      </p:cNvSpPr>
                      <p:nvPr/>
                    </p:nvSpPr>
                    <p:spPr bwMode="auto">
                      <a:xfrm rot="-10800000">
                        <a:off x="2497" y="2317"/>
                        <a:ext cx="360" cy="5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1" name="Arc 21"/>
                      <p:cNvSpPr>
                        <a:spLocks/>
                      </p:cNvSpPr>
                      <p:nvPr/>
                    </p:nvSpPr>
                    <p:spPr bwMode="auto">
                      <a:xfrm rot="-10800000">
                        <a:off x="2857" y="2316"/>
                        <a:ext cx="360" cy="181"/>
                      </a:xfrm>
                      <a:custGeom>
                        <a:avLst/>
                        <a:gdLst>
                          <a:gd name="G0" fmla="+- 0 0 0"/>
                          <a:gd name="G1" fmla="+- 19650 0 0"/>
                          <a:gd name="G2" fmla="+- 21600 0 0"/>
                          <a:gd name="T0" fmla="*/ 8969 w 21600"/>
                          <a:gd name="T1" fmla="*/ 0 h 19650"/>
                          <a:gd name="T2" fmla="*/ 21600 w 21600"/>
                          <a:gd name="T3" fmla="*/ 19650 h 19650"/>
                          <a:gd name="T4" fmla="*/ 0 w 21600"/>
                          <a:gd name="T5" fmla="*/ 19650 h 196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19650" fill="none" extrusionOk="0">
                            <a:moveTo>
                              <a:pt x="8968" y="0"/>
                            </a:moveTo>
                            <a:cubicBezTo>
                              <a:pt x="16663" y="3512"/>
                              <a:pt x="21600" y="11191"/>
                              <a:pt x="21600" y="19650"/>
                            </a:cubicBezTo>
                          </a:path>
                          <a:path w="21600" h="19650" stroke="0" extrusionOk="0">
                            <a:moveTo>
                              <a:pt x="8968" y="0"/>
                            </a:moveTo>
                            <a:cubicBezTo>
                              <a:pt x="16663" y="3512"/>
                              <a:pt x="21600" y="11191"/>
                              <a:pt x="21600" y="19650"/>
                            </a:cubicBezTo>
                            <a:lnTo>
                              <a:pt x="0" y="1965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2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037" y="2497"/>
                        <a:ext cx="5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3" name="Arc 23"/>
                      <p:cNvSpPr>
                        <a:spLocks/>
                      </p:cNvSpPr>
                      <p:nvPr/>
                    </p:nvSpPr>
                    <p:spPr bwMode="auto">
                      <a:xfrm rot="-5400000">
                        <a:off x="2857" y="4657"/>
                        <a:ext cx="360" cy="36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4" name="Arc 24"/>
                      <p:cNvSpPr>
                        <a:spLocks/>
                      </p:cNvSpPr>
                      <p:nvPr/>
                    </p:nvSpPr>
                    <p:spPr bwMode="auto">
                      <a:xfrm rot="-5400000">
                        <a:off x="3127" y="4747"/>
                        <a:ext cx="180" cy="36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5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97" y="4837"/>
                        <a:ext cx="10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6" name="AutoShape 26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4207" y="4687"/>
                        <a:ext cx="1440" cy="900"/>
                      </a:xfrm>
                      <a:custGeom>
                        <a:avLst/>
                        <a:gdLst>
                          <a:gd name="G0" fmla="+- 15126 0 0"/>
                          <a:gd name="G1" fmla="+- 2912 0 0"/>
                          <a:gd name="G2" fmla="+- 12158 0 2912"/>
                          <a:gd name="G3" fmla="+- G2 0 2912"/>
                          <a:gd name="G4" fmla="*/ G3 32768 32059"/>
                          <a:gd name="G5" fmla="*/ G4 1 2"/>
                          <a:gd name="G6" fmla="+- 21600 0 15126"/>
                          <a:gd name="G7" fmla="*/ G6 2912 6079"/>
                          <a:gd name="G8" fmla="+- G7 15126 0"/>
                          <a:gd name="T0" fmla="*/ 15126 w 21600"/>
                          <a:gd name="T1" fmla="*/ 0 h 21600"/>
                          <a:gd name="T2" fmla="*/ 15126 w 21600"/>
                          <a:gd name="T3" fmla="*/ 12158 h 21600"/>
                          <a:gd name="T4" fmla="*/ 3237 w 21600"/>
                          <a:gd name="T5" fmla="*/ 21600 h 21600"/>
                          <a:gd name="T6" fmla="*/ 21600 w 21600"/>
                          <a:gd name="T7" fmla="*/ 6079 h 21600"/>
                          <a:gd name="T8" fmla="*/ 17694720 60000 65536"/>
                          <a:gd name="T9" fmla="*/ 5898240 60000 65536"/>
                          <a:gd name="T10" fmla="*/ 5898240 60000 65536"/>
                          <a:gd name="T11" fmla="*/ 0 60000 65536"/>
                          <a:gd name="T12" fmla="*/ 12427 w 21600"/>
                          <a:gd name="T13" fmla="*/ G1 h 21600"/>
                          <a:gd name="T14" fmla="*/ G8 w 21600"/>
                          <a:gd name="T15" fmla="*/ G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21600" y="6079"/>
                            </a:moveTo>
                            <a:lnTo>
                              <a:pt x="15126" y="0"/>
                            </a:lnTo>
                            <a:lnTo>
                              <a:pt x="15126" y="2912"/>
                            </a:lnTo>
                            <a:lnTo>
                              <a:pt x="12427" y="2912"/>
                            </a:lnTo>
                            <a:cubicBezTo>
                              <a:pt x="5564" y="2912"/>
                              <a:pt x="0" y="7052"/>
                              <a:pt x="0" y="12158"/>
                            </a:cubicBezTo>
                            <a:lnTo>
                              <a:pt x="0" y="21600"/>
                            </a:lnTo>
                            <a:lnTo>
                              <a:pt x="6474" y="21600"/>
                            </a:lnTo>
                            <a:lnTo>
                              <a:pt x="6474" y="12158"/>
                            </a:lnTo>
                            <a:cubicBezTo>
                              <a:pt x="6474" y="10550"/>
                              <a:pt x="9139" y="9246"/>
                              <a:pt x="12427" y="9246"/>
                            </a:cubicBezTo>
                            <a:lnTo>
                              <a:pt x="15126" y="9246"/>
                            </a:lnTo>
                            <a:lnTo>
                              <a:pt x="15126" y="12158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7" name="AutoShape 27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6007" y="4252"/>
                        <a:ext cx="1440" cy="900"/>
                      </a:xfrm>
                      <a:custGeom>
                        <a:avLst/>
                        <a:gdLst>
                          <a:gd name="G0" fmla="+- 15126 0 0"/>
                          <a:gd name="G1" fmla="+- 2912 0 0"/>
                          <a:gd name="G2" fmla="+- 12158 0 2912"/>
                          <a:gd name="G3" fmla="+- G2 0 2912"/>
                          <a:gd name="G4" fmla="*/ G3 32768 32059"/>
                          <a:gd name="G5" fmla="*/ G4 1 2"/>
                          <a:gd name="G6" fmla="+- 21600 0 15126"/>
                          <a:gd name="G7" fmla="*/ G6 2912 6079"/>
                          <a:gd name="G8" fmla="+- G7 15126 0"/>
                          <a:gd name="T0" fmla="*/ 15126 w 21600"/>
                          <a:gd name="T1" fmla="*/ 0 h 21600"/>
                          <a:gd name="T2" fmla="*/ 15126 w 21600"/>
                          <a:gd name="T3" fmla="*/ 12158 h 21600"/>
                          <a:gd name="T4" fmla="*/ 3237 w 21600"/>
                          <a:gd name="T5" fmla="*/ 21600 h 21600"/>
                          <a:gd name="T6" fmla="*/ 21600 w 21600"/>
                          <a:gd name="T7" fmla="*/ 6079 h 21600"/>
                          <a:gd name="T8" fmla="*/ 17694720 60000 65536"/>
                          <a:gd name="T9" fmla="*/ 5898240 60000 65536"/>
                          <a:gd name="T10" fmla="*/ 5898240 60000 65536"/>
                          <a:gd name="T11" fmla="*/ 0 60000 65536"/>
                          <a:gd name="T12" fmla="*/ 12427 w 21600"/>
                          <a:gd name="T13" fmla="*/ G1 h 21600"/>
                          <a:gd name="T14" fmla="*/ G8 w 21600"/>
                          <a:gd name="T15" fmla="*/ G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21600" y="6079"/>
                            </a:moveTo>
                            <a:lnTo>
                              <a:pt x="15126" y="0"/>
                            </a:lnTo>
                            <a:lnTo>
                              <a:pt x="15126" y="2912"/>
                            </a:lnTo>
                            <a:lnTo>
                              <a:pt x="12427" y="2912"/>
                            </a:lnTo>
                            <a:cubicBezTo>
                              <a:pt x="5564" y="2912"/>
                              <a:pt x="0" y="7052"/>
                              <a:pt x="0" y="12158"/>
                            </a:cubicBezTo>
                            <a:lnTo>
                              <a:pt x="0" y="21600"/>
                            </a:lnTo>
                            <a:lnTo>
                              <a:pt x="6474" y="21600"/>
                            </a:lnTo>
                            <a:lnTo>
                              <a:pt x="6474" y="12158"/>
                            </a:lnTo>
                            <a:cubicBezTo>
                              <a:pt x="6474" y="10550"/>
                              <a:pt x="9139" y="9246"/>
                              <a:pt x="12427" y="9246"/>
                            </a:cubicBezTo>
                            <a:lnTo>
                              <a:pt x="15126" y="9246"/>
                            </a:lnTo>
                            <a:lnTo>
                              <a:pt x="15126" y="12158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8" name="AutoShape 28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7087" y="3817"/>
                        <a:ext cx="1440" cy="900"/>
                      </a:xfrm>
                      <a:custGeom>
                        <a:avLst/>
                        <a:gdLst>
                          <a:gd name="G0" fmla="+- 15126 0 0"/>
                          <a:gd name="G1" fmla="+- 2912 0 0"/>
                          <a:gd name="G2" fmla="+- 12158 0 2912"/>
                          <a:gd name="G3" fmla="+- G2 0 2912"/>
                          <a:gd name="G4" fmla="*/ G3 32768 32059"/>
                          <a:gd name="G5" fmla="*/ G4 1 2"/>
                          <a:gd name="G6" fmla="+- 21600 0 15126"/>
                          <a:gd name="G7" fmla="*/ G6 2912 6079"/>
                          <a:gd name="G8" fmla="+- G7 15126 0"/>
                          <a:gd name="T0" fmla="*/ 15126 w 21600"/>
                          <a:gd name="T1" fmla="*/ 0 h 21600"/>
                          <a:gd name="T2" fmla="*/ 15126 w 21600"/>
                          <a:gd name="T3" fmla="*/ 12158 h 21600"/>
                          <a:gd name="T4" fmla="*/ 3237 w 21600"/>
                          <a:gd name="T5" fmla="*/ 21600 h 21600"/>
                          <a:gd name="T6" fmla="*/ 21600 w 21600"/>
                          <a:gd name="T7" fmla="*/ 6079 h 21600"/>
                          <a:gd name="T8" fmla="*/ 17694720 60000 65536"/>
                          <a:gd name="T9" fmla="*/ 5898240 60000 65536"/>
                          <a:gd name="T10" fmla="*/ 5898240 60000 65536"/>
                          <a:gd name="T11" fmla="*/ 0 60000 65536"/>
                          <a:gd name="T12" fmla="*/ 12427 w 21600"/>
                          <a:gd name="T13" fmla="*/ G1 h 21600"/>
                          <a:gd name="T14" fmla="*/ G8 w 21600"/>
                          <a:gd name="T15" fmla="*/ G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21600" y="6079"/>
                            </a:moveTo>
                            <a:lnTo>
                              <a:pt x="15126" y="0"/>
                            </a:lnTo>
                            <a:lnTo>
                              <a:pt x="15126" y="2912"/>
                            </a:lnTo>
                            <a:lnTo>
                              <a:pt x="12427" y="2912"/>
                            </a:lnTo>
                            <a:cubicBezTo>
                              <a:pt x="5564" y="2912"/>
                              <a:pt x="0" y="7052"/>
                              <a:pt x="0" y="12158"/>
                            </a:cubicBezTo>
                            <a:lnTo>
                              <a:pt x="0" y="21600"/>
                            </a:lnTo>
                            <a:lnTo>
                              <a:pt x="6474" y="21600"/>
                            </a:lnTo>
                            <a:lnTo>
                              <a:pt x="6474" y="12158"/>
                            </a:lnTo>
                            <a:cubicBezTo>
                              <a:pt x="6474" y="10550"/>
                              <a:pt x="9139" y="9246"/>
                              <a:pt x="12427" y="9246"/>
                            </a:cubicBezTo>
                            <a:lnTo>
                              <a:pt x="15126" y="9246"/>
                            </a:lnTo>
                            <a:lnTo>
                              <a:pt x="15126" y="12158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89" name="AutoShape 29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7987" y="3382"/>
                        <a:ext cx="1440" cy="900"/>
                      </a:xfrm>
                      <a:custGeom>
                        <a:avLst/>
                        <a:gdLst>
                          <a:gd name="G0" fmla="+- 15126 0 0"/>
                          <a:gd name="G1" fmla="+- 2912 0 0"/>
                          <a:gd name="G2" fmla="+- 12158 0 2912"/>
                          <a:gd name="G3" fmla="+- G2 0 2912"/>
                          <a:gd name="G4" fmla="*/ G3 32768 32059"/>
                          <a:gd name="G5" fmla="*/ G4 1 2"/>
                          <a:gd name="G6" fmla="+- 21600 0 15126"/>
                          <a:gd name="G7" fmla="*/ G6 2912 6079"/>
                          <a:gd name="G8" fmla="+- G7 15126 0"/>
                          <a:gd name="T0" fmla="*/ 15126 w 21600"/>
                          <a:gd name="T1" fmla="*/ 0 h 21600"/>
                          <a:gd name="T2" fmla="*/ 15126 w 21600"/>
                          <a:gd name="T3" fmla="*/ 12158 h 21600"/>
                          <a:gd name="T4" fmla="*/ 3237 w 21600"/>
                          <a:gd name="T5" fmla="*/ 21600 h 21600"/>
                          <a:gd name="T6" fmla="*/ 21600 w 21600"/>
                          <a:gd name="T7" fmla="*/ 6079 h 21600"/>
                          <a:gd name="T8" fmla="*/ 17694720 60000 65536"/>
                          <a:gd name="T9" fmla="*/ 5898240 60000 65536"/>
                          <a:gd name="T10" fmla="*/ 5898240 60000 65536"/>
                          <a:gd name="T11" fmla="*/ 0 60000 65536"/>
                          <a:gd name="T12" fmla="*/ 12427 w 21600"/>
                          <a:gd name="T13" fmla="*/ G1 h 21600"/>
                          <a:gd name="T14" fmla="*/ G8 w 21600"/>
                          <a:gd name="T15" fmla="*/ G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21600" y="6079"/>
                            </a:moveTo>
                            <a:lnTo>
                              <a:pt x="15126" y="0"/>
                            </a:lnTo>
                            <a:lnTo>
                              <a:pt x="15126" y="2912"/>
                            </a:lnTo>
                            <a:lnTo>
                              <a:pt x="12427" y="2912"/>
                            </a:lnTo>
                            <a:cubicBezTo>
                              <a:pt x="5564" y="2912"/>
                              <a:pt x="0" y="7052"/>
                              <a:pt x="0" y="12158"/>
                            </a:cubicBezTo>
                            <a:lnTo>
                              <a:pt x="0" y="21600"/>
                            </a:lnTo>
                            <a:lnTo>
                              <a:pt x="6474" y="21600"/>
                            </a:lnTo>
                            <a:lnTo>
                              <a:pt x="6474" y="12158"/>
                            </a:lnTo>
                            <a:cubicBezTo>
                              <a:pt x="6474" y="10550"/>
                              <a:pt x="9139" y="9246"/>
                              <a:pt x="12427" y="9246"/>
                            </a:cubicBezTo>
                            <a:lnTo>
                              <a:pt x="15126" y="9246"/>
                            </a:lnTo>
                            <a:lnTo>
                              <a:pt x="15126" y="12158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90" name="AutoShape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617" y="2212"/>
                        <a:ext cx="1800" cy="1170"/>
                      </a:xfrm>
                      <a:prstGeom prst="rightArrow">
                        <a:avLst>
                          <a:gd name="adj1" fmla="val 50000"/>
                          <a:gd name="adj2" fmla="val 38462"/>
                        </a:avLst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91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777" y="2857"/>
                        <a:ext cx="540" cy="90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92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777" y="3757"/>
                        <a:ext cx="540" cy="90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393" name="Text Box 3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-203" y="3217"/>
                        <a:ext cx="1620" cy="108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Introduction d’énergie : Combustible ou électricité</a:t>
                        </a:r>
                      </a:p>
                    </p:txBody>
                  </p:sp>
                  <p:sp>
                    <p:nvSpPr>
                      <p:cNvPr id="143394" name="Text Box 3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522" y="607"/>
                        <a:ext cx="2340" cy="9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Introduction d’énergie provenant de sources gratuites</a:t>
                        </a:r>
                      </a:p>
                    </p:txBody>
                  </p:sp>
                  <p:sp>
                    <p:nvSpPr>
                      <p:cNvPr id="143395" name="Text Box 3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777" y="5557"/>
                        <a:ext cx="2340" cy="9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Introduction d’énergie provenant du pompage</a:t>
                        </a:r>
                      </a:p>
                    </p:txBody>
                  </p:sp>
                  <p:sp>
                    <p:nvSpPr>
                      <p:cNvPr id="143396" name="Text Box 3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207" y="5917"/>
                        <a:ext cx="1800" cy="7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Pertes par la chaudière</a:t>
                        </a:r>
                      </a:p>
                    </p:txBody>
                  </p:sp>
                  <p:sp>
                    <p:nvSpPr>
                      <p:cNvPr id="143397" name="Text Box 3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277" y="5557"/>
                        <a:ext cx="1260" cy="7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Pertes de stockage</a:t>
                        </a:r>
                      </a:p>
                    </p:txBody>
                  </p:sp>
                  <p:sp>
                    <p:nvSpPr>
                      <p:cNvPr id="143398" name="Text Box 3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417" y="5197"/>
                        <a:ext cx="1440" cy="7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Pertes de distribution</a:t>
                        </a:r>
                      </a:p>
                    </p:txBody>
                  </p:sp>
                  <p:sp>
                    <p:nvSpPr>
                      <p:cNvPr id="143399" name="Text Box 3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617" y="4657"/>
                        <a:ext cx="1440" cy="7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Pertes à l’utilisation</a:t>
                        </a:r>
                      </a:p>
                    </p:txBody>
                  </p:sp>
                  <p:sp>
                    <p:nvSpPr>
                      <p:cNvPr id="143400" name="Text Box 4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417" y="2497"/>
                        <a:ext cx="1440" cy="7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1000" b="1"/>
                          <a:t>Énergie utile</a:t>
                        </a:r>
                      </a:p>
                    </p:txBody>
                  </p:sp>
                  <p:sp>
                    <p:nvSpPr>
                      <p:cNvPr id="143401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197" y="2497"/>
                        <a:ext cx="1" cy="198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402" name="Line 4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997" y="2497"/>
                        <a:ext cx="0" cy="144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403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8077" y="2497"/>
                        <a:ext cx="0" cy="108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404" name="Text Box 4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177" y="2677"/>
                        <a:ext cx="900" cy="54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 eaLnBrk="0" hangingPunct="0"/>
                        <a:r>
                          <a:rPr lang="fr-FR" sz="800" b="1"/>
                          <a:t>Distribution</a:t>
                        </a:r>
                      </a:p>
                    </p:txBody>
                  </p:sp>
                  <p:sp>
                    <p:nvSpPr>
                      <p:cNvPr id="143405" name="Text Box 4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872" y="2602"/>
                        <a:ext cx="1080" cy="36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/>
                        <a:r>
                          <a:rPr lang="fr-FR" sz="800" b="1"/>
                          <a:t>Utilisation</a:t>
                        </a:r>
                      </a:p>
                    </p:txBody>
                  </p:sp>
                </p:grpSp>
              </p:grpSp>
            </p:grpSp>
          </p:grpSp>
        </p:grpSp>
      </p:grpSp>
      <p:sp>
        <p:nvSpPr>
          <p:cNvPr id="143406" name="Text Box 46"/>
          <p:cNvSpPr txBox="1">
            <a:spLocks noChangeArrowheads="1"/>
          </p:cNvSpPr>
          <p:nvPr/>
        </p:nvSpPr>
        <p:spPr bwMode="auto">
          <a:xfrm>
            <a:off x="1928794" y="5643578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dirty="0">
                <a:latin typeface="Times New Roman" pitchFamily="18" charset="0"/>
              </a:rPr>
              <a:t>EAU CHAUDE ET FROIDE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1" y="914400"/>
            <a:ext cx="7986713" cy="4648200"/>
            <a:chOff x="157" y="877"/>
            <a:chExt cx="11700" cy="5760"/>
          </a:xfrm>
        </p:grpSpPr>
        <p:sp>
          <p:nvSpPr>
            <p:cNvPr id="144387" name="Line 3"/>
            <p:cNvSpPr>
              <a:spLocks noChangeShapeType="1"/>
            </p:cNvSpPr>
            <p:nvPr/>
          </p:nvSpPr>
          <p:spPr bwMode="auto">
            <a:xfrm>
              <a:off x="1747" y="2857"/>
              <a:ext cx="10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88" name="Line 4"/>
            <p:cNvSpPr>
              <a:spLocks noChangeShapeType="1"/>
            </p:cNvSpPr>
            <p:nvPr/>
          </p:nvSpPr>
          <p:spPr bwMode="auto">
            <a:xfrm>
              <a:off x="6277" y="3982"/>
              <a:ext cx="14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89" name="Line 5"/>
            <p:cNvSpPr>
              <a:spLocks noChangeShapeType="1"/>
            </p:cNvSpPr>
            <p:nvPr/>
          </p:nvSpPr>
          <p:spPr bwMode="auto">
            <a:xfrm>
              <a:off x="7537" y="3547"/>
              <a:ext cx="1260" cy="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0" name="Line 6"/>
            <p:cNvSpPr>
              <a:spLocks noChangeShapeType="1"/>
            </p:cNvSpPr>
            <p:nvPr/>
          </p:nvSpPr>
          <p:spPr bwMode="auto">
            <a:xfrm>
              <a:off x="4657" y="4417"/>
              <a:ext cx="1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1" name="AutoShape 7"/>
            <p:cNvSpPr>
              <a:spLocks noChangeArrowheads="1"/>
            </p:cNvSpPr>
            <p:nvPr/>
          </p:nvSpPr>
          <p:spPr bwMode="auto">
            <a:xfrm rot="5400000">
              <a:off x="2227" y="1897"/>
              <a:ext cx="900" cy="360"/>
            </a:xfrm>
            <a:prstGeom prst="chevron">
              <a:avLst>
                <a:gd name="adj" fmla="val 625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2" name="Arc 8"/>
            <p:cNvSpPr>
              <a:spLocks/>
            </p:cNvSpPr>
            <p:nvPr/>
          </p:nvSpPr>
          <p:spPr bwMode="auto">
            <a:xfrm rot="-10800000">
              <a:off x="2497" y="2317"/>
              <a:ext cx="360" cy="5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3" name="Arc 9"/>
            <p:cNvSpPr>
              <a:spLocks/>
            </p:cNvSpPr>
            <p:nvPr/>
          </p:nvSpPr>
          <p:spPr bwMode="auto">
            <a:xfrm rot="-10800000">
              <a:off x="2857" y="2316"/>
              <a:ext cx="360" cy="181"/>
            </a:xfrm>
            <a:custGeom>
              <a:avLst/>
              <a:gdLst>
                <a:gd name="G0" fmla="+- 0 0 0"/>
                <a:gd name="G1" fmla="+- 19650 0 0"/>
                <a:gd name="G2" fmla="+- 21600 0 0"/>
                <a:gd name="T0" fmla="*/ 8969 w 21600"/>
                <a:gd name="T1" fmla="*/ 0 h 19650"/>
                <a:gd name="T2" fmla="*/ 21600 w 21600"/>
                <a:gd name="T3" fmla="*/ 19650 h 19650"/>
                <a:gd name="T4" fmla="*/ 0 w 21600"/>
                <a:gd name="T5" fmla="*/ 19650 h 19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650" fill="none" extrusionOk="0">
                  <a:moveTo>
                    <a:pt x="8968" y="0"/>
                  </a:moveTo>
                  <a:cubicBezTo>
                    <a:pt x="16663" y="3512"/>
                    <a:pt x="21600" y="11191"/>
                    <a:pt x="21600" y="19650"/>
                  </a:cubicBezTo>
                </a:path>
                <a:path w="21600" h="19650" stroke="0" extrusionOk="0">
                  <a:moveTo>
                    <a:pt x="8968" y="0"/>
                  </a:moveTo>
                  <a:cubicBezTo>
                    <a:pt x="16663" y="3512"/>
                    <a:pt x="21600" y="11191"/>
                    <a:pt x="21600" y="19650"/>
                  </a:cubicBezTo>
                  <a:lnTo>
                    <a:pt x="0" y="1965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4" name="Line 10"/>
            <p:cNvSpPr>
              <a:spLocks noChangeShapeType="1"/>
            </p:cNvSpPr>
            <p:nvPr/>
          </p:nvSpPr>
          <p:spPr bwMode="auto">
            <a:xfrm>
              <a:off x="3037" y="2497"/>
              <a:ext cx="45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5" name="Line 11"/>
            <p:cNvSpPr>
              <a:spLocks noChangeShapeType="1"/>
            </p:cNvSpPr>
            <p:nvPr/>
          </p:nvSpPr>
          <p:spPr bwMode="auto">
            <a:xfrm>
              <a:off x="1777" y="4837"/>
              <a:ext cx="27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6" name="AutoShape 12"/>
            <p:cNvSpPr>
              <a:spLocks noChangeArrowheads="1"/>
            </p:cNvSpPr>
            <p:nvPr/>
          </p:nvSpPr>
          <p:spPr bwMode="auto">
            <a:xfrm rot="5400000">
              <a:off x="4117" y="4402"/>
              <a:ext cx="1440" cy="144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7" name="AutoShape 13"/>
            <p:cNvSpPr>
              <a:spLocks noChangeArrowheads="1"/>
            </p:cNvSpPr>
            <p:nvPr/>
          </p:nvSpPr>
          <p:spPr bwMode="auto">
            <a:xfrm rot="5400000">
              <a:off x="6007" y="4252"/>
              <a:ext cx="1440" cy="9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8" name="AutoShape 14"/>
            <p:cNvSpPr>
              <a:spLocks noChangeArrowheads="1"/>
            </p:cNvSpPr>
            <p:nvPr/>
          </p:nvSpPr>
          <p:spPr bwMode="auto">
            <a:xfrm rot="5400000">
              <a:off x="7087" y="3817"/>
              <a:ext cx="1440" cy="9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399" name="AutoShape 15"/>
            <p:cNvSpPr>
              <a:spLocks noChangeArrowheads="1"/>
            </p:cNvSpPr>
            <p:nvPr/>
          </p:nvSpPr>
          <p:spPr bwMode="auto">
            <a:xfrm>
              <a:off x="8617" y="2227"/>
              <a:ext cx="1800" cy="180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400" name="Line 16"/>
            <p:cNvSpPr>
              <a:spLocks noChangeShapeType="1"/>
            </p:cNvSpPr>
            <p:nvPr/>
          </p:nvSpPr>
          <p:spPr bwMode="auto">
            <a:xfrm>
              <a:off x="1777" y="2857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401" name="Line 17"/>
            <p:cNvSpPr>
              <a:spLocks noChangeShapeType="1"/>
            </p:cNvSpPr>
            <p:nvPr/>
          </p:nvSpPr>
          <p:spPr bwMode="auto">
            <a:xfrm flipH="1">
              <a:off x="1777" y="3757"/>
              <a:ext cx="54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402" name="Text Box 18"/>
            <p:cNvSpPr txBox="1">
              <a:spLocks noChangeArrowheads="1"/>
            </p:cNvSpPr>
            <p:nvPr/>
          </p:nvSpPr>
          <p:spPr bwMode="auto">
            <a:xfrm>
              <a:off x="157" y="3217"/>
              <a:ext cx="1620" cy="9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Introduction du Combustible </a:t>
              </a:r>
            </a:p>
          </p:txBody>
        </p:sp>
        <p:sp>
          <p:nvSpPr>
            <p:cNvPr id="144403" name="Text Box 19"/>
            <p:cNvSpPr txBox="1">
              <a:spLocks noChangeArrowheads="1"/>
            </p:cNvSpPr>
            <p:nvPr/>
          </p:nvSpPr>
          <p:spPr bwMode="auto">
            <a:xfrm>
              <a:off x="1417" y="877"/>
              <a:ext cx="2340" cy="6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Équipement</a:t>
              </a:r>
            </a:p>
            <a:p>
              <a:pPr algn="ctr" eaLnBrk="0" hangingPunct="0"/>
              <a:r>
                <a:rPr lang="fr-FR" sz="1000" b="1"/>
                <a:t>Auxiliaire</a:t>
              </a:r>
            </a:p>
          </p:txBody>
        </p:sp>
        <p:sp>
          <p:nvSpPr>
            <p:cNvPr id="144404" name="Text Box 20"/>
            <p:cNvSpPr txBox="1">
              <a:spLocks noChangeArrowheads="1"/>
            </p:cNvSpPr>
            <p:nvPr/>
          </p:nvSpPr>
          <p:spPr bwMode="auto">
            <a:xfrm>
              <a:off x="4207" y="5917"/>
              <a:ext cx="180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Pertes par la cheminée</a:t>
              </a:r>
            </a:p>
          </p:txBody>
        </p:sp>
        <p:sp>
          <p:nvSpPr>
            <p:cNvPr id="144405" name="Text Box 21"/>
            <p:cNvSpPr txBox="1">
              <a:spLocks noChangeArrowheads="1"/>
            </p:cNvSpPr>
            <p:nvPr/>
          </p:nvSpPr>
          <p:spPr bwMode="auto">
            <a:xfrm>
              <a:off x="5917" y="555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Rayonnement convection</a:t>
              </a:r>
            </a:p>
          </p:txBody>
        </p:sp>
        <p:sp>
          <p:nvSpPr>
            <p:cNvPr id="144406" name="Text Box 22"/>
            <p:cNvSpPr txBox="1">
              <a:spLocks noChangeArrowheads="1"/>
            </p:cNvSpPr>
            <p:nvPr/>
          </p:nvSpPr>
          <p:spPr bwMode="auto">
            <a:xfrm>
              <a:off x="7537" y="5017"/>
              <a:ext cx="19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Eau de refroidissement</a:t>
              </a:r>
            </a:p>
          </p:txBody>
        </p:sp>
        <p:sp>
          <p:nvSpPr>
            <p:cNvPr id="144407" name="Text Box 23"/>
            <p:cNvSpPr txBox="1">
              <a:spLocks noChangeArrowheads="1"/>
            </p:cNvSpPr>
            <p:nvPr/>
          </p:nvSpPr>
          <p:spPr bwMode="auto">
            <a:xfrm>
              <a:off x="10417" y="2497"/>
              <a:ext cx="1440" cy="9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FR" sz="1000" b="1"/>
                <a:t>Chaleur vers le produit</a:t>
              </a:r>
            </a:p>
          </p:txBody>
        </p:sp>
        <p:sp>
          <p:nvSpPr>
            <p:cNvPr id="144408" name="AutoShape 24"/>
            <p:cNvSpPr>
              <a:spLocks noChangeArrowheads="1"/>
            </p:cNvSpPr>
            <p:nvPr/>
          </p:nvSpPr>
          <p:spPr bwMode="auto">
            <a:xfrm rot="5400000" flipH="1">
              <a:off x="7447" y="2227"/>
              <a:ext cx="540" cy="36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409" name="Line 25"/>
            <p:cNvSpPr>
              <a:spLocks noChangeShapeType="1"/>
            </p:cNvSpPr>
            <p:nvPr/>
          </p:nvSpPr>
          <p:spPr bwMode="auto">
            <a:xfrm>
              <a:off x="7537" y="2677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44410" name="Text Box 26"/>
          <p:cNvSpPr txBox="1">
            <a:spLocks noChangeArrowheads="1"/>
          </p:cNvSpPr>
          <p:nvPr/>
        </p:nvSpPr>
        <p:spPr bwMode="auto">
          <a:xfrm>
            <a:off x="1500166" y="5715016"/>
            <a:ext cx="6172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>
                <a:latin typeface="Times New Roman" pitchFamily="18" charset="0"/>
              </a:rPr>
              <a:t>FOURS, SECHEURS, FOURS DE CUISSON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Cout brut et cout de l’énergie utilisable</a:t>
            </a:r>
          </a:p>
        </p:txBody>
      </p:sp>
      <p:graphicFrame>
        <p:nvGraphicFramePr>
          <p:cNvPr id="16179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447800" y="1905000"/>
          <a:ext cx="6469063" cy="1066800"/>
        </p:xfrm>
        <a:graphic>
          <a:graphicData uri="http://schemas.openxmlformats.org/presentationml/2006/ole">
            <p:oleObj spid="_x0000_s5122" name="Equation" r:id="rId4" imgW="2387600" imgH="393700" progId="">
              <p:embed/>
            </p:oleObj>
          </a:graphicData>
        </a:graphic>
      </p:graphicFrame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1524000" y="3733800"/>
            <a:ext cx="685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</a:rPr>
              <a:t>Fuel livré : 3000 </a:t>
            </a:r>
            <a:r>
              <a:rPr lang="fr-FR" sz="2400" dirty="0" err="1">
                <a:solidFill>
                  <a:srgbClr val="000000"/>
                </a:solidFill>
                <a:latin typeface="Times New Roman" pitchFamily="18" charset="0"/>
              </a:rPr>
              <a:t>Dhs</a:t>
            </a:r>
            <a:r>
              <a:rPr lang="fr-FR" sz="2400" dirty="0">
                <a:solidFill>
                  <a:srgbClr val="000000"/>
                </a:solidFill>
                <a:latin typeface="Times New Roman" pitchFamily="18" charset="0"/>
              </a:rPr>
              <a:t>/t ou 7.5 centimes/MJ</a:t>
            </a:r>
          </a:p>
          <a:p>
            <a:pPr>
              <a:spcBef>
                <a:spcPct val="50000"/>
              </a:spcBef>
            </a:pPr>
            <a:r>
              <a:rPr lang="fr-FR" sz="2400" dirty="0">
                <a:solidFill>
                  <a:srgbClr val="000000"/>
                </a:solidFill>
                <a:latin typeface="Times New Roman" pitchFamily="18" charset="0"/>
              </a:rPr>
              <a:t>Rendement chaudière : 80 %</a:t>
            </a:r>
          </a:p>
          <a:p>
            <a:pPr>
              <a:spcBef>
                <a:spcPct val="50000"/>
              </a:spcBef>
            </a:pPr>
            <a:r>
              <a:rPr lang="fr-FR" sz="2400" b="1" dirty="0">
                <a:solidFill>
                  <a:srgbClr val="000000"/>
                </a:solidFill>
                <a:latin typeface="Times New Roman" pitchFamily="18" charset="0"/>
              </a:rPr>
              <a:t>Cout énergie utilisable = 9.34 centimes/MJ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914400" y="838200"/>
          <a:ext cx="7467600" cy="4038600"/>
        </p:xfrm>
        <a:graphic>
          <a:graphicData uri="http://schemas.openxmlformats.org/presentationml/2006/ole">
            <p:oleObj spid="_x0000_s6146" name="Visio" r:id="rId4" imgW="6480048" imgH="3815182" progId="">
              <p:embed/>
            </p:oleObj>
          </a:graphicData>
        </a:graphic>
      </p:graphicFrame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1219200" y="5105402"/>
            <a:ext cx="70104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</a:rPr>
              <a:t>Le rendement du système varie aussi en fonction de la charge imposée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381000"/>
            <a:ext cx="7772400" cy="6858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fr-FR" sz="3200" b="1" i="1" dirty="0">
                <a:solidFill>
                  <a:schemeClr val="accent6"/>
                </a:solidFill>
                <a:cs typeface="Arial" charset="0"/>
              </a:rPr>
              <a:t>1. Bilan de masse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533400" y="57150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i="1" dirty="0">
                <a:cs typeface="Arial" charset="0"/>
              </a:rPr>
              <a:t>Attention aux mesures de débit : REGIME PERMANENT !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09600" y="1143000"/>
            <a:ext cx="804386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3200" b="1" i="1" dirty="0">
                <a:solidFill>
                  <a:srgbClr val="C00000"/>
                </a:solidFill>
              </a:rPr>
              <a:t>2. Bilan d’énergie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4724400"/>
            <a:ext cx="7772400" cy="106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fr-FR" sz="2400" b="1" dirty="0"/>
              <a:t>Importance du choix du volume de contrôle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000" dirty="0"/>
              <a:t>• Choix arbitraire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000" dirty="0"/>
              <a:t>• Mais choix judicieux en fonction de l’application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85800" y="5791200"/>
            <a:ext cx="7772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i="1" dirty="0">
                <a:latin typeface="Times New Roman" pitchFamily="18" charset="0"/>
              </a:rPr>
              <a:t>Attention aux mesures : REGIME PERMANENT !</a:t>
            </a:r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09600" y="1676400"/>
            <a:ext cx="8223250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8200"/>
          </a:xfrm>
        </p:spPr>
        <p:txBody>
          <a:bodyPr/>
          <a:lstStyle/>
          <a:p>
            <a:pPr algn="ctr"/>
            <a:r>
              <a:rPr lang="fr-FR" sz="3200" i="1" dirty="0">
                <a:solidFill>
                  <a:srgbClr val="C00000"/>
                </a:solidFill>
              </a:rPr>
              <a:t>3. Diagramme de </a:t>
            </a:r>
            <a:r>
              <a:rPr lang="fr-FR" sz="3200" i="1" dirty="0" err="1">
                <a:solidFill>
                  <a:srgbClr val="C00000"/>
                </a:solidFill>
              </a:rPr>
              <a:t>Sankey</a:t>
            </a:r>
            <a:endParaRPr lang="fr-FR" sz="3200" i="1" dirty="0">
              <a:solidFill>
                <a:srgbClr val="C0000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724400"/>
            <a:ext cx="8229600" cy="4191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fr-FR" sz="2000" b="1" dirty="0"/>
              <a:t>Résultats de mesures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fr-FR" sz="2000" b="1" dirty="0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762000" y="1143000"/>
            <a:ext cx="7548563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533400" y="4648200"/>
            <a:ext cx="30480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>
                <a:latin typeface="Times New Roman" pitchFamily="18" charset="0"/>
              </a:rPr>
              <a:t>Mécanique</a:t>
            </a:r>
          </a:p>
          <a:p>
            <a:pPr>
              <a:spcBef>
                <a:spcPct val="50000"/>
              </a:spcBef>
            </a:pPr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 err="1">
                <a:latin typeface="Times New Roman" pitchFamily="18" charset="0"/>
              </a:rPr>
              <a:t>Qm</a:t>
            </a:r>
            <a:r>
              <a:rPr lang="fr-FR" i="1" dirty="0">
                <a:latin typeface="Times New Roman" pitchFamily="18" charset="0"/>
              </a:rPr>
              <a:t> = </a:t>
            </a:r>
            <a:r>
              <a:rPr lang="fr-FR" dirty="0">
                <a:latin typeface="Times New Roman" pitchFamily="18" charset="0"/>
              </a:rPr>
              <a:t>100 kg/s (360 m 3/h)</a:t>
            </a:r>
          </a:p>
          <a:p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>
                <a:latin typeface="Times New Roman" pitchFamily="18" charset="0"/>
              </a:rPr>
              <a:t>p1 = </a:t>
            </a:r>
            <a:r>
              <a:rPr lang="fr-FR" dirty="0">
                <a:latin typeface="Times New Roman" pitchFamily="18" charset="0"/>
              </a:rPr>
              <a:t>1 bar</a:t>
            </a:r>
          </a:p>
          <a:p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>
                <a:latin typeface="Times New Roman" pitchFamily="18" charset="0"/>
              </a:rPr>
              <a:t>p2 = </a:t>
            </a:r>
            <a:r>
              <a:rPr lang="fr-FR" dirty="0">
                <a:latin typeface="Times New Roman" pitchFamily="18" charset="0"/>
              </a:rPr>
              <a:t>4 bar</a:t>
            </a:r>
          </a:p>
          <a:p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>
                <a:latin typeface="Times New Roman" pitchFamily="18" charset="0"/>
              </a:rPr>
              <a:t>p3 = </a:t>
            </a:r>
            <a:r>
              <a:rPr lang="fr-FR" dirty="0">
                <a:latin typeface="Times New Roman" pitchFamily="18" charset="0"/>
              </a:rPr>
              <a:t>2.5 bar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6705600" y="4648200"/>
            <a:ext cx="2438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b="1" dirty="0">
                <a:latin typeface="Times New Roman" pitchFamily="18" charset="0"/>
              </a:rPr>
              <a:t>Électrique</a:t>
            </a:r>
          </a:p>
          <a:p>
            <a:endParaRPr lang="fr-FR" b="1" dirty="0">
              <a:latin typeface="Times New Roman" pitchFamily="18" charset="0"/>
            </a:endParaRPr>
          </a:p>
          <a:p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>
                <a:latin typeface="Times New Roman" pitchFamily="18" charset="0"/>
              </a:rPr>
              <a:t>U = </a:t>
            </a:r>
            <a:r>
              <a:rPr lang="fr-FR" dirty="0">
                <a:latin typeface="Times New Roman" pitchFamily="18" charset="0"/>
              </a:rPr>
              <a:t>380 V</a:t>
            </a:r>
          </a:p>
          <a:p>
            <a:r>
              <a:rPr lang="fr-FR" dirty="0">
                <a:latin typeface="Times New Roman" pitchFamily="18" charset="0"/>
              </a:rPr>
              <a:t>• </a:t>
            </a:r>
            <a:r>
              <a:rPr lang="fr-FR" i="1" dirty="0">
                <a:latin typeface="Times New Roman" pitchFamily="18" charset="0"/>
              </a:rPr>
              <a:t>I = </a:t>
            </a:r>
            <a:r>
              <a:rPr lang="fr-FR" dirty="0">
                <a:latin typeface="Times New Roman" pitchFamily="18" charset="0"/>
              </a:rPr>
              <a:t>75 A</a:t>
            </a:r>
          </a:p>
          <a:p>
            <a:r>
              <a:rPr lang="fr-FR" dirty="0">
                <a:latin typeface="Times New Roman" pitchFamily="18" charset="0"/>
              </a:rPr>
              <a:t>• Alimentation triphasé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Cas d’étude : STATION DE POMPAGE</a:t>
            </a:r>
          </a:p>
        </p:txBody>
      </p:sp>
      <p:graphicFrame>
        <p:nvGraphicFramePr>
          <p:cNvPr id="62473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3860800" y="3735388"/>
          <a:ext cx="1422400" cy="254000"/>
        </p:xfrm>
        <a:graphic>
          <a:graphicData uri="http://schemas.openxmlformats.org/presentationml/2006/ole">
            <p:oleObj spid="_x0000_s7170" name="Equation" r:id="rId4" imgW="1422400" imgH="254000" progId="">
              <p:embed/>
            </p:oleObj>
          </a:graphicData>
        </a:graphic>
      </p:graphicFrame>
      <p:sp>
        <p:nvSpPr>
          <p:cNvPr id="624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43000"/>
            <a:ext cx="5791200" cy="4525963"/>
          </a:xfrm>
        </p:spPr>
        <p:txBody>
          <a:bodyPr/>
          <a:lstStyle/>
          <a:p>
            <a:pPr lvl="1">
              <a:buFontTx/>
              <a:buNone/>
            </a:pPr>
            <a:r>
              <a:rPr lang="fr-FR" sz="2400" b="1" dirty="0">
                <a:solidFill>
                  <a:srgbClr val="000000"/>
                </a:solidFill>
              </a:rPr>
              <a:t>Input d’énergie :</a:t>
            </a:r>
          </a:p>
          <a:p>
            <a:pPr lvl="1">
              <a:buFontTx/>
              <a:buNone/>
            </a:pPr>
            <a:r>
              <a:rPr lang="fr-FR" sz="2400" b="1" dirty="0">
                <a:solidFill>
                  <a:srgbClr val="000000"/>
                </a:solidFill>
              </a:rPr>
              <a:t>Transformation d’énergie :</a:t>
            </a:r>
          </a:p>
          <a:p>
            <a:pPr>
              <a:buFontTx/>
              <a:buNone/>
            </a:pPr>
            <a:r>
              <a:rPr lang="fr-FR" sz="2800" dirty="0">
                <a:solidFill>
                  <a:srgbClr val="000000"/>
                </a:solidFill>
              </a:rPr>
              <a:t>		</a:t>
            </a:r>
            <a:r>
              <a:rPr lang="fr-FR" sz="2400" dirty="0">
                <a:solidFill>
                  <a:srgbClr val="000000"/>
                </a:solidFill>
              </a:rPr>
              <a:t>Puissance mécanique :</a:t>
            </a:r>
          </a:p>
          <a:p>
            <a:pPr lvl="2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Puissance utile :</a:t>
            </a:r>
          </a:p>
          <a:p>
            <a:pPr lvl="2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Perte d’énergie mécanique (fluide)</a:t>
            </a:r>
          </a:p>
          <a:p>
            <a:pPr lvl="2">
              <a:buFontTx/>
              <a:buNone/>
            </a:pPr>
            <a:r>
              <a:rPr lang="fr-FR" dirty="0">
                <a:solidFill>
                  <a:srgbClr val="000000"/>
                </a:solidFill>
              </a:rPr>
              <a:t>Augmentation de température</a:t>
            </a:r>
          </a:p>
        </p:txBody>
      </p:sp>
      <p:graphicFrame>
        <p:nvGraphicFramePr>
          <p:cNvPr id="62474" name="Object 10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987925" y="2133600"/>
          <a:ext cx="4156075" cy="400050"/>
        </p:xfrm>
        <a:graphic>
          <a:graphicData uri="http://schemas.openxmlformats.org/presentationml/2006/ole">
            <p:oleObj spid="_x0000_s7171" name="Equation" r:id="rId5" imgW="2374900" imgH="228600" progId="">
              <p:embed/>
            </p:oleObj>
          </a:graphicData>
        </a:graphic>
      </p:graphicFrame>
      <p:graphicFrame>
        <p:nvGraphicFramePr>
          <p:cNvPr id="62477" name="Object 13"/>
          <p:cNvGraphicFramePr>
            <a:graphicFrameLocks noChangeAspect="1"/>
          </p:cNvGraphicFramePr>
          <p:nvPr/>
        </p:nvGraphicFramePr>
        <p:xfrm>
          <a:off x="5867400" y="3048000"/>
          <a:ext cx="2667000" cy="422275"/>
        </p:xfrm>
        <a:graphic>
          <a:graphicData uri="http://schemas.openxmlformats.org/presentationml/2006/ole">
            <p:oleObj spid="_x0000_s7172" name="Equation" r:id="rId6" imgW="1524000" imgH="241300" progId="">
              <p:embed/>
            </p:oleObj>
          </a:graphicData>
        </a:graphic>
      </p:graphicFrame>
      <p:graphicFrame>
        <p:nvGraphicFramePr>
          <p:cNvPr id="62478" name="Object 14"/>
          <p:cNvGraphicFramePr>
            <a:graphicFrameLocks noChangeAspect="1"/>
          </p:cNvGraphicFramePr>
          <p:nvPr/>
        </p:nvGraphicFramePr>
        <p:xfrm>
          <a:off x="2514600" y="4191000"/>
          <a:ext cx="1663700" cy="355600"/>
        </p:xfrm>
        <a:graphic>
          <a:graphicData uri="http://schemas.openxmlformats.org/presentationml/2006/ole">
            <p:oleObj spid="_x0000_s7173" name="Equation" r:id="rId7" imgW="1129810" imgH="241195" progId="">
              <p:embed/>
            </p:oleObj>
          </a:graphicData>
        </a:graphic>
      </p:graphicFrame>
      <p:pic>
        <p:nvPicPr>
          <p:cNvPr id="62479" name="Picture 15"/>
          <p:cNvPicPr>
            <a:picLocks noChangeAspect="1" noChangeArrowheads="1"/>
          </p:cNvPicPr>
          <p:nvPr/>
        </p:nvPicPr>
        <p:blipFill>
          <a:blip r:embed="rId8" cstate="print">
            <a:grayscl/>
          </a:blip>
          <a:srcRect/>
          <a:stretch>
            <a:fillRect/>
          </a:stretch>
        </p:blipFill>
        <p:spPr bwMode="auto">
          <a:xfrm>
            <a:off x="609600" y="4724400"/>
            <a:ext cx="82692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2480" name="Object 16"/>
          <p:cNvGraphicFramePr>
            <a:graphicFrameLocks noChangeAspect="1"/>
          </p:cNvGraphicFramePr>
          <p:nvPr/>
        </p:nvGraphicFramePr>
        <p:xfrm>
          <a:off x="5791200" y="3505200"/>
          <a:ext cx="1066800" cy="266700"/>
        </p:xfrm>
        <a:graphic>
          <a:graphicData uri="http://schemas.openxmlformats.org/presentationml/2006/ole">
            <p:oleObj spid="_x0000_s7174" name="Equation" r:id="rId9" imgW="812447" imgH="203112" progId="">
              <p:embed/>
            </p:oleObj>
          </a:graphicData>
        </a:graphic>
      </p:graphicFrame>
      <p:graphicFrame>
        <p:nvGraphicFramePr>
          <p:cNvPr id="62482" name="Object 18"/>
          <p:cNvGraphicFramePr>
            <a:graphicFrameLocks noChangeAspect="1"/>
          </p:cNvGraphicFramePr>
          <p:nvPr/>
        </p:nvGraphicFramePr>
        <p:xfrm>
          <a:off x="4648200" y="2514600"/>
          <a:ext cx="4089400" cy="554038"/>
        </p:xfrm>
        <a:graphic>
          <a:graphicData uri="http://schemas.openxmlformats.org/presentationml/2006/ole">
            <p:oleObj spid="_x0000_s7175" name="Equation" r:id="rId10" imgW="2692400" imgH="419100" progId="">
              <p:embed/>
            </p:oleObj>
          </a:graphicData>
        </a:graphic>
      </p:graphicFrame>
      <p:sp>
        <p:nvSpPr>
          <p:cNvPr id="62487" name="Line 23"/>
          <p:cNvSpPr>
            <a:spLocks noChangeShapeType="1"/>
          </p:cNvSpPr>
          <p:nvPr/>
        </p:nvSpPr>
        <p:spPr bwMode="auto">
          <a:xfrm>
            <a:off x="914400" y="2209800"/>
            <a:ext cx="0" cy="3124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r-FR"/>
          </a:p>
        </p:txBody>
      </p:sp>
      <p:sp>
        <p:nvSpPr>
          <p:cNvPr id="62488" name="Line 24"/>
          <p:cNvSpPr>
            <a:spLocks noChangeShapeType="1"/>
          </p:cNvSpPr>
          <p:nvPr/>
        </p:nvSpPr>
        <p:spPr bwMode="auto">
          <a:xfrm>
            <a:off x="914400" y="5334000"/>
            <a:ext cx="1981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C00000"/>
                </a:solidFill>
              </a:rPr>
              <a:t>Un audit énergétique comprend :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Autofit/>
          </a:bodyPr>
          <a:lstStyle/>
          <a:p>
            <a:pPr>
              <a:lnSpc>
                <a:spcPct val="220000"/>
              </a:lnSpc>
              <a:buFontTx/>
              <a:buNone/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Outre les investigations propres à tout process , cela comprend :</a:t>
            </a:r>
          </a:p>
          <a:p>
            <a:pPr>
              <a:lnSpc>
                <a:spcPct val="220000"/>
              </a:lnSpc>
              <a:buFontTx/>
              <a:buNone/>
            </a:pPr>
            <a:r>
              <a:rPr lang="fr-FR" sz="1200" b="1" dirty="0" smtClean="0">
                <a:solidFill>
                  <a:srgbClr val="C00000"/>
                </a:solidFill>
                <a:latin typeface="Verdana" pitchFamily="34" charset="0"/>
              </a:rPr>
              <a:t>Examen des installations existantes </a:t>
            </a:r>
            <a:r>
              <a:rPr lang="fr-FR" sz="1200" dirty="0" smtClean="0">
                <a:solidFill>
                  <a:srgbClr val="000000"/>
                </a:solidFill>
                <a:latin typeface="Verdana" pitchFamily="34" charset="0"/>
              </a:rPr>
              <a:t>:</a:t>
            </a:r>
          </a:p>
          <a:p>
            <a:pPr>
              <a:lnSpc>
                <a:spcPct val="220000"/>
              </a:lnSpc>
            </a:pPr>
            <a:r>
              <a:rPr lang="fr-FR" sz="1200" dirty="0" smtClean="0">
                <a:solidFill>
                  <a:srgbClr val="000000"/>
                </a:solidFill>
                <a:latin typeface="Verdana" pitchFamily="34" charset="0"/>
              </a:rPr>
              <a:t>Examen site</a:t>
            </a:r>
            <a:endParaRPr lang="fr-FR" sz="1200" dirty="0">
              <a:solidFill>
                <a:srgbClr val="000000"/>
              </a:solidFill>
              <a:latin typeface="Verdana" pitchFamily="34" charset="0"/>
            </a:endParaRPr>
          </a:p>
          <a:p>
            <a:pPr>
              <a:lnSpc>
                <a:spcPct val="220000"/>
              </a:lnSpc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Thermographie des équipements</a:t>
            </a:r>
          </a:p>
          <a:p>
            <a:pPr>
              <a:lnSpc>
                <a:spcPct val="220000"/>
              </a:lnSpc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Examen des installations de chauffage ,de ventilation , de production et de distribution de vapeur , de production de distribution d’air comprimé ,de production et distribution d’eau chaude sanitaire ,d’éclairage …</a:t>
            </a:r>
          </a:p>
          <a:p>
            <a:pPr>
              <a:lnSpc>
                <a:spcPct val="220000"/>
              </a:lnSpc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Etude des schémas de principe de fonctionnement actuel et des améliorations futures réalisables</a:t>
            </a:r>
          </a:p>
          <a:p>
            <a:pPr>
              <a:lnSpc>
                <a:spcPct val="220000"/>
              </a:lnSpc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Etude des cycles de fonctionnement et de la </a:t>
            </a:r>
            <a:r>
              <a:rPr lang="fr-FR" sz="1200" dirty="0" smtClean="0">
                <a:solidFill>
                  <a:srgbClr val="000000"/>
                </a:solidFill>
                <a:latin typeface="Verdana" pitchFamily="34" charset="0"/>
              </a:rPr>
              <a:t>régulation</a:t>
            </a:r>
          </a:p>
          <a:p>
            <a:pPr>
              <a:lnSpc>
                <a:spcPct val="220000"/>
              </a:lnSpc>
              <a:buFontTx/>
              <a:buNone/>
            </a:pPr>
            <a:r>
              <a:rPr lang="fr-FR" sz="1200" b="1" dirty="0" smtClean="0">
                <a:solidFill>
                  <a:srgbClr val="C00000"/>
                </a:solidFill>
                <a:latin typeface="Verdana" pitchFamily="34" charset="0"/>
              </a:rPr>
              <a:t>Examen des consommations :</a:t>
            </a:r>
          </a:p>
          <a:p>
            <a:pPr>
              <a:lnSpc>
                <a:spcPct val="220000"/>
              </a:lnSpc>
            </a:pPr>
            <a:r>
              <a:rPr lang="fr-FR" sz="1200" dirty="0">
                <a:solidFill>
                  <a:srgbClr val="000000"/>
                </a:solidFill>
                <a:latin typeface="Verdana" pitchFamily="34" charset="0"/>
              </a:rPr>
              <a:t>Consommations de gaz , mazout ,eau de process et sanitaire </a:t>
            </a:r>
          </a:p>
          <a:p>
            <a:pPr>
              <a:lnSpc>
                <a:spcPct val="220000"/>
              </a:lnSpc>
            </a:pPr>
            <a:r>
              <a:rPr lang="fr-FR" sz="1200" dirty="0" smtClean="0">
                <a:solidFill>
                  <a:srgbClr val="000000"/>
                </a:solidFill>
                <a:latin typeface="Verdana" pitchFamily="34" charset="0"/>
              </a:rPr>
              <a:t>Consommations électriques ( process , éclairage ,air comprimé , ventilation , climatisation ,..)</a:t>
            </a:r>
            <a:endParaRPr lang="fr-FR" sz="1200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Cas d’étude : STATION DE POMPAGE</a:t>
            </a:r>
          </a:p>
        </p:txBody>
      </p:sp>
      <p:graphicFrame>
        <p:nvGraphicFramePr>
          <p:cNvPr id="6554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860800" y="3735388"/>
          <a:ext cx="1422400" cy="254000"/>
        </p:xfrm>
        <a:graphic>
          <a:graphicData uri="http://schemas.openxmlformats.org/presentationml/2006/ole">
            <p:oleObj spid="_x0000_s8194" name="Equation" r:id="rId4" imgW="1422400" imgH="254000" progId="">
              <p:embed/>
            </p:oleObj>
          </a:graphicData>
        </a:graphic>
      </p:graphicFrame>
      <p:sp>
        <p:nvSpPr>
          <p:cNvPr id="655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4033838" cy="4525963"/>
          </a:xfrm>
        </p:spPr>
        <p:txBody>
          <a:bodyPr/>
          <a:lstStyle/>
          <a:p>
            <a:pPr marL="174625" lvl="1" indent="0">
              <a:buFontTx/>
              <a:buNone/>
            </a:pPr>
            <a:r>
              <a:rPr lang="fr-FR" sz="2400" b="1" dirty="0"/>
              <a:t>Input d’énergie :</a:t>
            </a:r>
          </a:p>
          <a:p>
            <a:pPr marL="60325" indent="-60325">
              <a:buFontTx/>
              <a:buNone/>
            </a:pPr>
            <a:r>
              <a:rPr lang="fr-FR" sz="2400" dirty="0"/>
              <a:t>	 </a:t>
            </a:r>
            <a:r>
              <a:rPr lang="fr-FR" sz="2400" b="1" dirty="0"/>
              <a:t>Puissance mécanique</a:t>
            </a:r>
            <a:r>
              <a:rPr lang="fr-FR" sz="2400" dirty="0"/>
              <a:t> :</a:t>
            </a:r>
          </a:p>
          <a:p>
            <a:pPr marL="174625" lvl="1" indent="0">
              <a:buFontTx/>
              <a:buNone/>
            </a:pPr>
            <a:r>
              <a:rPr lang="fr-FR" dirty="0"/>
              <a:t>Puissance utile :</a:t>
            </a:r>
          </a:p>
          <a:p>
            <a:pPr marL="174625" lvl="1" indent="0">
              <a:buFontTx/>
              <a:buNone/>
            </a:pPr>
            <a:r>
              <a:rPr lang="fr-FR" dirty="0"/>
              <a:t>Perte d’énergie mécanique vanne:</a:t>
            </a:r>
            <a:endParaRPr lang="fr-FR" sz="2400" b="1" dirty="0"/>
          </a:p>
          <a:p>
            <a:pPr marL="60325" indent="-60325"/>
            <a:endParaRPr lang="fr-FR" sz="2800" dirty="0"/>
          </a:p>
        </p:txBody>
      </p:sp>
      <p:graphicFrame>
        <p:nvGraphicFramePr>
          <p:cNvPr id="65542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740275" y="1981200"/>
          <a:ext cx="4403725" cy="423863"/>
        </p:xfrm>
        <a:graphic>
          <a:graphicData uri="http://schemas.openxmlformats.org/presentationml/2006/ole">
            <p:oleObj spid="_x0000_s8195" name="Equation" r:id="rId5" imgW="2374900" imgH="228600" progId="">
              <p:embed/>
            </p:oleObj>
          </a:graphicData>
        </a:graphic>
      </p:graphicFrame>
      <p:graphicFrame>
        <p:nvGraphicFramePr>
          <p:cNvPr id="65546" name="Object 10"/>
          <p:cNvGraphicFramePr>
            <a:graphicFrameLocks noChangeAspect="1"/>
          </p:cNvGraphicFramePr>
          <p:nvPr/>
        </p:nvGraphicFramePr>
        <p:xfrm>
          <a:off x="4267200" y="2438400"/>
          <a:ext cx="4267200" cy="655638"/>
        </p:xfrm>
        <a:graphic>
          <a:graphicData uri="http://schemas.openxmlformats.org/presentationml/2006/ole">
            <p:oleObj spid="_x0000_s8196" name="Equation" r:id="rId6" imgW="2730500" imgH="419100" progId="">
              <p:embed/>
            </p:oleObj>
          </a:graphicData>
        </a:graphic>
      </p:graphicFrame>
      <p:graphicFrame>
        <p:nvGraphicFramePr>
          <p:cNvPr id="65547" name="Object 11"/>
          <p:cNvGraphicFramePr>
            <a:graphicFrameLocks noChangeAspect="1"/>
          </p:cNvGraphicFramePr>
          <p:nvPr/>
        </p:nvGraphicFramePr>
        <p:xfrm>
          <a:off x="4267200" y="3276600"/>
          <a:ext cx="2971800" cy="633413"/>
        </p:xfrm>
        <a:graphic>
          <a:graphicData uri="http://schemas.openxmlformats.org/presentationml/2006/ole">
            <p:oleObj spid="_x0000_s8197" name="Equation" r:id="rId7" imgW="1549400" imgH="330200" progId="">
              <p:embed/>
            </p:oleObj>
          </a:graphicData>
        </a:graphic>
      </p:graphicFrame>
      <p:pic>
        <p:nvPicPr>
          <p:cNvPr id="65548" name="Picture 12"/>
          <p:cNvPicPr>
            <a:picLocks noChangeAspect="1" noChangeArrowheads="1"/>
          </p:cNvPicPr>
          <p:nvPr/>
        </p:nvPicPr>
        <p:blipFill>
          <a:blip r:embed="rId8" cstate="print">
            <a:grayscl/>
          </a:blip>
          <a:srcRect/>
          <a:stretch>
            <a:fillRect/>
          </a:stretch>
        </p:blipFill>
        <p:spPr bwMode="auto">
          <a:xfrm>
            <a:off x="381001" y="4518027"/>
            <a:ext cx="81788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6019800" y="6248400"/>
            <a:ext cx="8382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>
                <a:latin typeface="Times New Roman" pitchFamily="18" charset="0"/>
              </a:rPr>
              <a:t>15 kW</a:t>
            </a:r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228600" y="2133600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r-FR"/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228600" y="6477000"/>
            <a:ext cx="3733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r-FR"/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>
            <a:off x="228600" y="21336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/>
              <a:t>Conclusions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077200" cy="2971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Design et connaissance du circuit aéraulique (résistance)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Les vannes de réglage sont « énergétivores » 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Utilisation pour le réglage fin de débit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Si le besoin en eau est constant </a:t>
            </a:r>
            <a:r>
              <a:rPr lang="fr-FR" sz="2400" dirty="0"/>
              <a:t>⇒ </a:t>
            </a:r>
            <a:r>
              <a:rPr lang="fr-FR" sz="2400" b="1" dirty="0"/>
              <a:t>changer le moteur de la pompe …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Sinon </a:t>
            </a:r>
            <a:r>
              <a:rPr lang="fr-FR" sz="2400" dirty="0"/>
              <a:t>⇒ </a:t>
            </a:r>
            <a:r>
              <a:rPr lang="fr-FR" sz="2400" b="1" dirty="0"/>
              <a:t>analyse de la monotone de charge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400" b="1" dirty="0"/>
              <a:t>Utilisation d’un variateur de fréquence…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214678" y="3143248"/>
            <a:ext cx="3158282" cy="264795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USAGES SIGNIFICATIFS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Cas d’étude : PAPETERIE</a:t>
            </a:r>
          </a:p>
        </p:txBody>
      </p:sp>
      <p:pic>
        <p:nvPicPr>
          <p:cNvPr id="696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991877" y="1295400"/>
            <a:ext cx="7385592" cy="47259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/>
          <a:lstStyle/>
          <a:p>
            <a:r>
              <a:rPr lang="fr-FR" sz="3200" dirty="0">
                <a:solidFill>
                  <a:srgbClr val="C00000"/>
                </a:solidFill>
              </a:rPr>
              <a:t>PAPETERIE : Bilan global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0772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fr-FR" sz="2000" b="1" dirty="0">
                <a:solidFill>
                  <a:srgbClr val="C00000"/>
                </a:solidFill>
              </a:rPr>
              <a:t>INPUT d’énergie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Réservoir 1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b="1" dirty="0"/>
              <a:t>- </a:t>
            </a:r>
            <a:r>
              <a:rPr lang="fr-FR" sz="1800" dirty="0"/>
              <a:t>Fluide de </a:t>
            </a:r>
            <a:r>
              <a:rPr lang="fr-FR" sz="1800" dirty="0" err="1"/>
              <a:t>process</a:t>
            </a:r>
            <a:r>
              <a:rPr lang="fr-FR" sz="1800" dirty="0"/>
              <a:t> : 20 x 45 x 1.16 1.044 kW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/>
              <a:t>- Eau : 10 x 100 x 1.16 1.160 kW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/>
              <a:t>- Chauffage : (80-60) x 273 x 1.16 6.333 kW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b="1" dirty="0"/>
              <a:t>- </a:t>
            </a:r>
            <a:r>
              <a:rPr lang="fr-FR" sz="1800" dirty="0"/>
              <a:t>TOTAL </a:t>
            </a:r>
            <a:r>
              <a:rPr lang="fr-FR" sz="1800" b="1" dirty="0"/>
              <a:t>: </a:t>
            </a:r>
            <a:r>
              <a:rPr lang="fr-FR" sz="1800" dirty="0"/>
              <a:t>8.537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Réservoir 2 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b="1" dirty="0"/>
              <a:t>- </a:t>
            </a:r>
            <a:r>
              <a:rPr lang="fr-FR" sz="1800" dirty="0"/>
              <a:t>Fluide de </a:t>
            </a:r>
            <a:r>
              <a:rPr lang="fr-FR" sz="1800" dirty="0" err="1"/>
              <a:t>process</a:t>
            </a:r>
            <a:r>
              <a:rPr lang="fr-FR" sz="1800" dirty="0"/>
              <a:t> : 22 x 43 x 1.16 1.097 kW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/>
              <a:t>- Chauffage : (80-48) x 108 x 1.16 4.009 kW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b="1" dirty="0"/>
              <a:t>- </a:t>
            </a:r>
            <a:r>
              <a:rPr lang="fr-FR" sz="1800" dirty="0"/>
              <a:t>TOTAL 5.106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Presse : </a:t>
            </a:r>
            <a:r>
              <a:rPr lang="fr-FR" sz="2000" dirty="0"/>
              <a:t>4.000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>
                <a:solidFill>
                  <a:srgbClr val="00B050"/>
                </a:solidFill>
              </a:rPr>
              <a:t>TOTAL : 17.643 </a:t>
            </a:r>
            <a:r>
              <a:rPr lang="fr-FR" sz="2000" b="1" dirty="0" smtClean="0">
                <a:solidFill>
                  <a:srgbClr val="00B050"/>
                </a:solidFill>
              </a:rPr>
              <a:t>kW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000" b="1" dirty="0"/>
          </a:p>
          <a:p>
            <a:pPr>
              <a:lnSpc>
                <a:spcPct val="80000"/>
              </a:lnSpc>
            </a:pPr>
            <a:r>
              <a:rPr lang="fr-FR" sz="2000" b="1" dirty="0">
                <a:solidFill>
                  <a:srgbClr val="C00000"/>
                </a:solidFill>
              </a:rPr>
              <a:t>OUTPUT d’énergie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Refroidisseur : </a:t>
            </a:r>
            <a:r>
              <a:rPr lang="fr-FR" sz="2000" dirty="0"/>
              <a:t>(40-13) x 167 x 1.16 5.230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Eau de décharge : </a:t>
            </a:r>
            <a:r>
              <a:rPr lang="fr-FR" sz="2000" dirty="0"/>
              <a:t>53 x 150 x 1.16 9.222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/>
              <a:t>Produit fini : </a:t>
            </a:r>
            <a:r>
              <a:rPr lang="fr-FR" sz="2000" dirty="0"/>
              <a:t>53 x 38 x 1.16 2.336 kW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000" b="1" dirty="0">
                <a:solidFill>
                  <a:srgbClr val="00B050"/>
                </a:solidFill>
              </a:rPr>
              <a:t>TOTAL : 16.788 kW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5500694" y="5214950"/>
            <a:ext cx="3048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</a:rPr>
              <a:t>Différence d’énergie </a:t>
            </a:r>
            <a:r>
              <a:rPr lang="fr-FR" sz="2400" dirty="0">
                <a:latin typeface="Times New Roman" pitchFamily="18" charset="0"/>
              </a:rPr>
              <a:t>⇒ </a:t>
            </a:r>
            <a:r>
              <a:rPr lang="fr-FR" sz="2400" b="1" dirty="0">
                <a:latin typeface="Times New Roman" pitchFamily="18" charset="0"/>
              </a:rPr>
              <a:t>Pertes à l’ambiance 0.855 kW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340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Inventaire des inputs et outputs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29642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fr-FR" sz="2400" b="1" dirty="0">
                <a:solidFill>
                  <a:srgbClr val="C00000"/>
                </a:solidFill>
              </a:rPr>
              <a:t>Inputs d’énergie au processus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Fluide de </a:t>
            </a:r>
            <a:r>
              <a:rPr lang="fr-FR" sz="1800" b="1" dirty="0" err="1"/>
              <a:t>process</a:t>
            </a:r>
            <a:r>
              <a:rPr lang="fr-FR" sz="1800" b="1" dirty="0"/>
              <a:t> au réservoir 1 : 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1.044 </a:t>
            </a:r>
            <a:r>
              <a:rPr lang="fr-FR" sz="1800" dirty="0"/>
              <a:t>kW 		5.7 %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Eau au réservoir 1 : 		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1.160 </a:t>
            </a:r>
            <a:r>
              <a:rPr lang="fr-FR" sz="1800" dirty="0"/>
              <a:t>kW 		6.4 %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Chauffage réservoir 1 : 	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6.333 </a:t>
            </a:r>
            <a:r>
              <a:rPr lang="fr-FR" sz="1800" dirty="0"/>
              <a:t>kW 		34.9 %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Apport de l’ambiance au refroidisseur :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0.521 </a:t>
            </a:r>
            <a:r>
              <a:rPr lang="fr-FR" sz="1800" dirty="0"/>
              <a:t>kW		 2.9 %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Fluide de </a:t>
            </a:r>
            <a:r>
              <a:rPr lang="fr-FR" sz="1800" b="1" dirty="0" err="1"/>
              <a:t>process</a:t>
            </a:r>
            <a:r>
              <a:rPr lang="fr-FR" sz="1800" b="1" dirty="0"/>
              <a:t> au réservoir 2 : 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1.097 </a:t>
            </a:r>
            <a:r>
              <a:rPr lang="fr-FR" sz="1800" dirty="0"/>
              <a:t>kW 		6.0 %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Chauffage réservoir 2 : 	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4.009 </a:t>
            </a:r>
            <a:r>
              <a:rPr lang="fr-FR" sz="1800" dirty="0"/>
              <a:t>kW		22.1 %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Presse : 				</a:t>
            </a:r>
            <a:r>
              <a:rPr lang="fr-FR" sz="1800" b="1" dirty="0" smtClean="0"/>
              <a:t>               </a:t>
            </a:r>
            <a:r>
              <a:rPr lang="fr-FR" sz="1800" dirty="0" smtClean="0"/>
              <a:t>4.000 </a:t>
            </a:r>
            <a:r>
              <a:rPr lang="fr-FR" sz="1800" dirty="0"/>
              <a:t>kW 		22.0 %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fr-FR" sz="2000" b="1" dirty="0" smtClean="0"/>
              <a:t>                                           </a:t>
            </a:r>
            <a:r>
              <a:rPr lang="fr-FR" sz="2000" b="1" dirty="0" smtClean="0">
                <a:solidFill>
                  <a:srgbClr val="92D050"/>
                </a:solidFill>
              </a:rPr>
              <a:t>TOTAL </a:t>
            </a:r>
            <a:r>
              <a:rPr lang="fr-FR" sz="2000" b="1" dirty="0">
                <a:solidFill>
                  <a:srgbClr val="92D050"/>
                </a:solidFill>
              </a:rPr>
              <a:t>: 18.164 kW</a:t>
            </a:r>
            <a:r>
              <a:rPr lang="fr-FR" sz="2000" b="1" dirty="0"/>
              <a:t>                    100.0 %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fr-FR" sz="2000" b="1" dirty="0"/>
          </a:p>
          <a:p>
            <a:pPr>
              <a:lnSpc>
                <a:spcPct val="80000"/>
              </a:lnSpc>
            </a:pPr>
            <a:r>
              <a:rPr lang="fr-FR" sz="2400" b="1" dirty="0">
                <a:solidFill>
                  <a:srgbClr val="C00000"/>
                </a:solidFill>
              </a:rPr>
              <a:t>Outputs d’énergie du processus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Perte à l’ambiance réservoir 1 : 		</a:t>
            </a:r>
            <a:r>
              <a:rPr lang="fr-FR" sz="1800" dirty="0"/>
              <a:t>0.632 kW 		3.5 %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Eau de refroidisseur :			</a:t>
            </a:r>
            <a:r>
              <a:rPr lang="fr-FR" sz="1800" dirty="0"/>
              <a:t>5.230 kW 		28.8 %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Perte à l’ambiance réservoir 2 : 		</a:t>
            </a:r>
            <a:r>
              <a:rPr lang="fr-FR" sz="1800" dirty="0"/>
              <a:t>0.669 kW 		3.7 %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Perte à l’ambiance de la presse :		</a:t>
            </a:r>
            <a:r>
              <a:rPr lang="fr-FR" sz="1800" dirty="0"/>
              <a:t>0.075 kW 		0.4 %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Eau provenant de la presse : 		</a:t>
            </a:r>
            <a:r>
              <a:rPr lang="fr-FR" sz="1800" b="1" dirty="0" smtClean="0"/>
              <a:t>                   </a:t>
            </a:r>
            <a:r>
              <a:rPr lang="fr-FR" sz="1800" dirty="0" smtClean="0"/>
              <a:t>9.222 </a:t>
            </a:r>
            <a:r>
              <a:rPr lang="fr-FR" sz="1800" dirty="0"/>
              <a:t>kW 		50.7 %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1800" b="1" dirty="0"/>
              <a:t>Produit fini :				</a:t>
            </a:r>
            <a:r>
              <a:rPr lang="fr-FR" sz="1800" dirty="0"/>
              <a:t>2.336 kW 		12.9 %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fr-FR" sz="2000" b="1" dirty="0" smtClean="0"/>
              <a:t>                                           </a:t>
            </a:r>
            <a:r>
              <a:rPr lang="fr-FR" sz="2000" b="1" dirty="0" smtClean="0">
                <a:solidFill>
                  <a:srgbClr val="92D050"/>
                </a:solidFill>
              </a:rPr>
              <a:t>TOTAL </a:t>
            </a:r>
            <a:r>
              <a:rPr lang="fr-FR" sz="2000" b="1" dirty="0">
                <a:solidFill>
                  <a:srgbClr val="92D050"/>
                </a:solidFill>
              </a:rPr>
              <a:t>: 18.164 kW</a:t>
            </a:r>
            <a:r>
              <a:rPr lang="fr-FR" sz="2000" b="1" dirty="0"/>
              <a:t>                     100.0 %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357166"/>
            <a:ext cx="7620000" cy="1143000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Partition des inputs d’énergie</a:t>
            </a:r>
          </a:p>
        </p:txBody>
      </p:sp>
      <p:pic>
        <p:nvPicPr>
          <p:cNvPr id="727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>
            <a:off x="1371601" y="1371602"/>
            <a:ext cx="6423025" cy="1979613"/>
          </a:xfrm>
          <a:noFill/>
          <a:ln/>
        </p:spPr>
      </p:pic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457200" y="33528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3200" b="1" dirty="0">
                <a:solidFill>
                  <a:schemeClr val="accent6"/>
                </a:solidFill>
              </a:rPr>
              <a:t>Partition des </a:t>
            </a:r>
            <a:r>
              <a:rPr lang="fr-FR" sz="3200" b="1" dirty="0" err="1">
                <a:solidFill>
                  <a:schemeClr val="accent6"/>
                </a:solidFill>
              </a:rPr>
              <a:t>ouputs</a:t>
            </a:r>
            <a:r>
              <a:rPr lang="fr-FR" sz="3200" b="1" dirty="0">
                <a:solidFill>
                  <a:schemeClr val="accent6"/>
                </a:solidFill>
              </a:rPr>
              <a:t> d’énergie</a:t>
            </a:r>
          </a:p>
        </p:txBody>
      </p:sp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371600" y="4191000"/>
            <a:ext cx="63785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Consommation spécifique</a:t>
            </a:r>
            <a:br>
              <a:rPr lang="fr-FR" sz="2400" b="1" dirty="0">
                <a:solidFill>
                  <a:srgbClr val="C00000"/>
                </a:solidFill>
              </a:rPr>
            </a:br>
            <a:r>
              <a:rPr lang="fr-FR" sz="2400" b="1" dirty="0">
                <a:solidFill>
                  <a:srgbClr val="C00000"/>
                </a:solidFill>
              </a:rPr>
              <a:t>Collecte et suivi des données énergétiques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50838" indent="-350838">
              <a:buFontTx/>
              <a:buAutoNum type="arabicPeriod"/>
            </a:pPr>
            <a:endParaRPr lang="fr-FR" sz="2800" dirty="0"/>
          </a:p>
          <a:p>
            <a:pPr marL="350838" indent="-350838">
              <a:buFontTx/>
              <a:buAutoNum type="arabicPeriod"/>
            </a:pPr>
            <a:r>
              <a:rPr lang="fr-FR" sz="2800" dirty="0"/>
              <a:t>Relation entre production et consommation énergétique</a:t>
            </a:r>
          </a:p>
          <a:p>
            <a:pPr marL="350838" indent="-350838">
              <a:buFontTx/>
              <a:buNone/>
            </a:pPr>
            <a:endParaRPr lang="fr-FR" sz="2800" dirty="0"/>
          </a:p>
          <a:p>
            <a:pPr marL="350838" indent="-350838">
              <a:buFontTx/>
              <a:buNone/>
            </a:pPr>
            <a:r>
              <a:rPr lang="fr-FR" sz="2800" dirty="0"/>
              <a:t>2. Consommation spécifique en fonction de la production</a:t>
            </a:r>
          </a:p>
          <a:p>
            <a:pPr marL="350838" indent="-350838">
              <a:buFontTx/>
              <a:buNone/>
            </a:pPr>
            <a:endParaRPr lang="fr-FR" sz="2800" dirty="0"/>
          </a:p>
          <a:p>
            <a:pPr marL="350838" indent="-350838">
              <a:buFontTx/>
              <a:buNone/>
            </a:pPr>
            <a:r>
              <a:rPr lang="fr-FR" sz="2800" dirty="0"/>
              <a:t>3. Exemples : Analyse de résultats - Améliorations</a:t>
            </a:r>
          </a:p>
          <a:p>
            <a:pPr marL="350838" indent="-350838">
              <a:buFontTx/>
              <a:buNone/>
            </a:pP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2800" b="1" dirty="0" smtClean="0">
                <a:solidFill>
                  <a:srgbClr val="C00000"/>
                </a:solidFill>
              </a:rPr>
              <a:t>1. Relation </a:t>
            </a:r>
            <a:r>
              <a:rPr lang="fr-FR" sz="2800" b="1" dirty="0">
                <a:solidFill>
                  <a:srgbClr val="C00000"/>
                </a:solidFill>
              </a:rPr>
              <a:t>entre production et consommation énergétique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2933700"/>
          </a:xfrm>
        </p:spPr>
        <p:txBody>
          <a:bodyPr>
            <a:normAutofit/>
          </a:bodyPr>
          <a:lstStyle/>
          <a:p>
            <a:r>
              <a:rPr lang="fr-FR" sz="2000" b="1" dirty="0"/>
              <a:t>Temps d’observation </a:t>
            </a:r>
            <a:r>
              <a:rPr lang="fr-FR" sz="2000" dirty="0"/>
              <a:t>⇒ </a:t>
            </a:r>
            <a:r>
              <a:rPr lang="fr-FR" sz="2000" b="1" dirty="0"/>
              <a:t>type d ’industrie </a:t>
            </a:r>
            <a:r>
              <a:rPr lang="fr-FR" sz="2000" dirty="0"/>
              <a:t>⇒ </a:t>
            </a:r>
            <a:r>
              <a:rPr lang="fr-FR" sz="2000" b="1" dirty="0"/>
              <a:t>période mensuelle</a:t>
            </a:r>
          </a:p>
          <a:p>
            <a:r>
              <a:rPr lang="fr-FR" sz="2000" b="1" dirty="0"/>
              <a:t>Production : inventaire par type de produits  </a:t>
            </a:r>
            <a:r>
              <a:rPr lang="fr-FR" sz="2000" b="1" i="1" dirty="0"/>
              <a:t>P</a:t>
            </a:r>
          </a:p>
          <a:p>
            <a:r>
              <a:rPr lang="fr-FR" sz="2000" b="1" dirty="0"/>
              <a:t>Consommation (Inputs) : inventaire par type d’énergie</a:t>
            </a:r>
          </a:p>
          <a:p>
            <a:pPr lvl="1">
              <a:buFont typeface="Wingdings" pitchFamily="2" charset="2"/>
              <a:buChar char="§"/>
            </a:pPr>
            <a:r>
              <a:rPr lang="fr-FR" sz="2000" dirty="0"/>
              <a:t>Énergie électrique en kWh ⇒ coût  </a:t>
            </a:r>
            <a:r>
              <a:rPr lang="fr-FR" sz="2000" i="1" dirty="0" err="1"/>
              <a:t>Eel</a:t>
            </a:r>
            <a:endParaRPr lang="fr-FR" sz="2000" i="1" dirty="0"/>
          </a:p>
          <a:p>
            <a:pPr lvl="1">
              <a:buFont typeface="Wingdings" pitchFamily="2" charset="2"/>
              <a:buChar char="§"/>
            </a:pPr>
            <a:r>
              <a:rPr lang="fr-FR" sz="2000" dirty="0"/>
              <a:t>Combustible en tonne ou m3 ⇒ coût  </a:t>
            </a:r>
            <a:r>
              <a:rPr lang="fr-FR" sz="2000" i="1" dirty="0" err="1"/>
              <a:t>Efuel</a:t>
            </a:r>
            <a:endParaRPr lang="fr-FR" sz="2000" i="1" dirty="0"/>
          </a:p>
          <a:p>
            <a:pPr lvl="1">
              <a:buFont typeface="Wingdings" pitchFamily="2" charset="2"/>
              <a:buChar char="§"/>
            </a:pPr>
            <a:r>
              <a:rPr lang="fr-FR" sz="2000" dirty="0"/>
              <a:t>Énergie thermique en GJ ⇒ coût  </a:t>
            </a:r>
            <a:r>
              <a:rPr lang="fr-FR" sz="2000" i="1" dirty="0" err="1"/>
              <a:t>Eth</a:t>
            </a:r>
            <a:endParaRPr lang="fr-FR" sz="2000" i="1" dirty="0"/>
          </a:p>
          <a:p>
            <a:pPr lvl="1">
              <a:buFont typeface="Wingdings" pitchFamily="2" charset="2"/>
              <a:buChar char="§"/>
            </a:pPr>
            <a:r>
              <a:rPr lang="fr-FR" sz="2000" dirty="0"/>
              <a:t>Coût total : </a:t>
            </a:r>
            <a:r>
              <a:rPr lang="fr-FR" sz="2000" b="1" i="1" dirty="0"/>
              <a:t>E</a:t>
            </a:r>
            <a:endParaRPr lang="fr-FR" sz="2000" b="1" dirty="0"/>
          </a:p>
          <a:p>
            <a:pPr lvl="1">
              <a:buFont typeface="Wingdings" pitchFamily="2" charset="2"/>
              <a:buChar char="§"/>
            </a:pPr>
            <a:endParaRPr lang="fr-FR" sz="2000" b="1" dirty="0"/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714480" y="4000504"/>
            <a:ext cx="61118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43200"/>
            <a:ext cx="8229600" cy="2514600"/>
          </a:xfrm>
        </p:spPr>
        <p:txBody>
          <a:bodyPr>
            <a:normAutofit fontScale="90000"/>
          </a:bodyPr>
          <a:lstStyle/>
          <a:p>
            <a:pPr algn="l"/>
            <a:r>
              <a:rPr lang="fr-FR" sz="2400" b="1" dirty="0">
                <a:solidFill>
                  <a:srgbClr val="C00000"/>
                </a:solidFill>
              </a:rPr>
              <a:t>Terme indépendant </a:t>
            </a:r>
            <a:r>
              <a:rPr lang="fr-FR" sz="2400" b="1" i="1" dirty="0">
                <a:solidFill>
                  <a:srgbClr val="C00000"/>
                </a:solidFill>
              </a:rPr>
              <a:t>e </a:t>
            </a:r>
            <a:r>
              <a:rPr lang="fr-FR" sz="2400" b="1" dirty="0">
                <a:solidFill>
                  <a:srgbClr val="C00000"/>
                </a:solidFill>
              </a:rPr>
              <a:t>: non lié à la production</a:t>
            </a:r>
            <a:r>
              <a:rPr lang="fr-FR" sz="2000" b="1" dirty="0">
                <a:solidFill>
                  <a:srgbClr val="C00000"/>
                </a:solidFill>
              </a:rPr>
              <a:t/>
            </a:r>
            <a:br>
              <a:rPr lang="fr-FR" sz="2000" b="1" dirty="0">
                <a:solidFill>
                  <a:srgbClr val="C00000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Intendance externe à la production : éclairage, climatisation et chauffage, électricité…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Consommation d’énergie non liées à la production : circuit vapeur, structure chaudière …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/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b="1" dirty="0">
                <a:solidFill>
                  <a:srgbClr val="C00000"/>
                </a:solidFill>
              </a:rPr>
              <a:t>Pente m de la droite : directement liée à la production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Besoin de vapeur pour le </a:t>
            </a:r>
            <a:r>
              <a:rPr lang="fr-FR" sz="2400" dirty="0" err="1">
                <a:solidFill>
                  <a:schemeClr val="tx1"/>
                </a:solidFill>
              </a:rPr>
              <a:t>process</a:t>
            </a:r>
            <a:r>
              <a:rPr lang="fr-FR" sz="2400" dirty="0">
                <a:solidFill>
                  <a:schemeClr val="tx1"/>
                </a:solidFill>
              </a:rPr>
              <a:t> (textiles, papiers, </a:t>
            </a:r>
            <a:r>
              <a:rPr lang="fr-FR" sz="2400" dirty="0" err="1">
                <a:solidFill>
                  <a:schemeClr val="tx1"/>
                </a:solidFill>
              </a:rPr>
              <a:t>pétro-chimie</a:t>
            </a:r>
            <a:r>
              <a:rPr lang="fr-FR" sz="2400" dirty="0">
                <a:solidFill>
                  <a:schemeClr val="tx1"/>
                </a:solidFill>
              </a:rPr>
              <a:t> …)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Consommation de combustible…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Chaleur de réaction de processus chimique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• Four à induction : électricité ...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357166"/>
            <a:ext cx="7467600" cy="642942"/>
          </a:xfrm>
        </p:spPr>
        <p:txBody>
          <a:bodyPr/>
          <a:lstStyle/>
          <a:p>
            <a:pPr>
              <a:buFontTx/>
              <a:buNone/>
            </a:pPr>
            <a:r>
              <a:rPr lang="fr-FR" sz="2400" b="1" dirty="0">
                <a:solidFill>
                  <a:schemeClr val="accent6"/>
                </a:solidFill>
              </a:rPr>
              <a:t>Relation production </a:t>
            </a:r>
            <a:r>
              <a:rPr lang="fr-FR" sz="2400" dirty="0">
                <a:solidFill>
                  <a:schemeClr val="accent6"/>
                </a:solidFill>
              </a:rPr>
              <a:t>⇔ </a:t>
            </a:r>
            <a:r>
              <a:rPr lang="fr-FR" sz="2400" b="1" dirty="0">
                <a:solidFill>
                  <a:schemeClr val="accent6"/>
                </a:solidFill>
              </a:rPr>
              <a:t>consommation : linéaire ?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3357554" y="1142984"/>
            <a:ext cx="2257349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4000" i="1" dirty="0">
                <a:latin typeface="Times New Roman" pitchFamily="18" charset="0"/>
              </a:rPr>
              <a:t>E </a:t>
            </a:r>
            <a:r>
              <a:rPr lang="fr-FR" sz="4000" dirty="0">
                <a:latin typeface="Times New Roman" pitchFamily="18" charset="0"/>
              </a:rPr>
              <a:t>=</a:t>
            </a:r>
            <a:r>
              <a:rPr lang="fr-FR" sz="4000" i="1" dirty="0">
                <a:latin typeface="Times New Roman" pitchFamily="18" charset="0"/>
              </a:rPr>
              <a:t>e</a:t>
            </a:r>
            <a:r>
              <a:rPr lang="fr-FR" sz="4000" dirty="0">
                <a:latin typeface="Times New Roman" pitchFamily="18" charset="0"/>
              </a:rPr>
              <a:t>+</a:t>
            </a:r>
            <a:r>
              <a:rPr lang="fr-FR" sz="4000" i="1" dirty="0" err="1">
                <a:latin typeface="Times New Roman" pitchFamily="18" charset="0"/>
              </a:rPr>
              <a:t>m</a:t>
            </a:r>
            <a:r>
              <a:rPr lang="fr-FR" sz="4000" dirty="0" err="1">
                <a:latin typeface="Times New Roman" pitchFamily="18" charset="0"/>
              </a:rPr>
              <a:t>⋅</a:t>
            </a:r>
            <a:r>
              <a:rPr lang="fr-FR" sz="4000" i="1" dirty="0" err="1">
                <a:latin typeface="Times New Roman" pitchFamily="18" charset="0"/>
              </a:rPr>
              <a:t>P</a:t>
            </a:r>
            <a:endParaRPr lang="fr-FR" sz="4000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1. Procédure de l’audit énergétique</a:t>
            </a:r>
            <a:endParaRPr lang="fr-FR" sz="3600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1 : Planification de l’audit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Définition des objectifs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Diviser l’équipement de production en unités (volumes de contrôle)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Définition des tâches d’analyse et de surveillance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Attribution des responsabilités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2 : Collecte des données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Données de production par produit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Données de consommation par type d’énergie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Évolution temporelle de la production - consommation (jour, semaine, mois...)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Éviter les doubles comptages (</a:t>
            </a:r>
            <a:r>
              <a:rPr lang="fr-FR" sz="1600" i="1" dirty="0" err="1">
                <a:solidFill>
                  <a:srgbClr val="000000"/>
                </a:solidFill>
              </a:rPr>
              <a:t>Auto-production</a:t>
            </a:r>
            <a:r>
              <a:rPr lang="fr-FR" sz="1600" i="1" dirty="0">
                <a:solidFill>
                  <a:srgbClr val="000000"/>
                </a:solidFill>
              </a:rPr>
              <a:t> d’électricité…)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3 : Réalisation des mesures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Définition des campagnes et des matrices d’essais.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Inventaire des mesures disponibles sur site.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Inventaire des mesures complémentaire à effectuer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Préparation de l’instrumentation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>
                <a:solidFill>
                  <a:srgbClr val="000000"/>
                </a:solidFill>
              </a:rPr>
              <a:t>⇒ </a:t>
            </a:r>
            <a:r>
              <a:rPr lang="fr-FR" sz="1600" i="1" dirty="0">
                <a:solidFill>
                  <a:srgbClr val="000000"/>
                </a:solidFill>
              </a:rPr>
              <a:t>Réalisation des </a:t>
            </a:r>
            <a:r>
              <a:rPr lang="fr-FR" sz="1600" i="1" dirty="0" smtClean="0">
                <a:solidFill>
                  <a:srgbClr val="000000"/>
                </a:solidFill>
              </a:rPr>
              <a:t>mesures</a:t>
            </a:r>
            <a:endParaRPr lang="fr-FR" sz="16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Analyse de la relation entre production et </a:t>
            </a:r>
            <a:r>
              <a:rPr lang="fr-FR" sz="2800" b="1" dirty="0" smtClean="0">
                <a:solidFill>
                  <a:srgbClr val="C00000"/>
                </a:solidFill>
              </a:rPr>
              <a:t>consommation</a:t>
            </a:r>
            <a:endParaRPr lang="fr-FR" sz="2800" b="1" dirty="0">
              <a:solidFill>
                <a:srgbClr val="C00000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2412"/>
            <a:ext cx="8229600" cy="4421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fr-FR" sz="2800" dirty="0"/>
              <a:t>• </a:t>
            </a:r>
            <a:r>
              <a:rPr lang="fr-FR" sz="2800" b="1" i="1" dirty="0">
                <a:solidFill>
                  <a:srgbClr val="C00000"/>
                </a:solidFill>
              </a:rPr>
              <a:t>e </a:t>
            </a:r>
            <a:r>
              <a:rPr lang="fr-FR" sz="2800" b="1" dirty="0">
                <a:solidFill>
                  <a:srgbClr val="C00000"/>
                </a:solidFill>
              </a:rPr>
              <a:t>trop grand </a:t>
            </a:r>
            <a:r>
              <a:rPr lang="fr-FR" sz="2800" dirty="0"/>
              <a:t>: pertes d’énergie non productive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amélioration de l’isolation des surfaces chaudes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remplacement ou amélioration du système d’éclairage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amélioration du système de climatisation ou de chauffage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</a:t>
            </a:r>
            <a:r>
              <a:rPr lang="fr-FR" sz="2400" dirty="0" err="1"/>
              <a:t>etc</a:t>
            </a:r>
            <a:r>
              <a:rPr lang="fr-FR" sz="2400" dirty="0"/>
              <a:t>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800" dirty="0"/>
              <a:t>•</a:t>
            </a:r>
            <a:r>
              <a:rPr lang="fr-FR" sz="2800" b="1" i="1" dirty="0">
                <a:solidFill>
                  <a:srgbClr val="C00000"/>
                </a:solidFill>
              </a:rPr>
              <a:t>m </a:t>
            </a:r>
            <a:r>
              <a:rPr lang="fr-FR" sz="2800" b="1" dirty="0">
                <a:solidFill>
                  <a:srgbClr val="C00000"/>
                </a:solidFill>
              </a:rPr>
              <a:t>trop grand </a:t>
            </a:r>
            <a:r>
              <a:rPr lang="fr-FR" sz="2800" dirty="0"/>
              <a:t>: énergie spécifiquement consommée dans le </a:t>
            </a:r>
            <a:r>
              <a:rPr lang="fr-FR" sz="2800" dirty="0" err="1"/>
              <a:t>process</a:t>
            </a:r>
            <a:endParaRPr lang="fr-FR" sz="28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système de récupération de chaleur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2400" dirty="0"/>
              <a:t>⇒ modification du </a:t>
            </a:r>
            <a:r>
              <a:rPr lang="fr-FR" sz="2400" dirty="0" err="1"/>
              <a:t>process</a:t>
            </a:r>
            <a:r>
              <a:rPr lang="fr-FR" sz="2400" dirty="0"/>
              <a:t> proprement dit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800" dirty="0"/>
              <a:t>• </a:t>
            </a:r>
            <a:r>
              <a:rPr lang="fr-FR" sz="2800" b="1" dirty="0">
                <a:solidFill>
                  <a:srgbClr val="C00000"/>
                </a:solidFill>
              </a:rPr>
              <a:t>Écart par rapport à la droite : sens de la courbure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C00000"/>
                </a:solidFill>
              </a:rPr>
              <a:t>Méthode de diagnostic :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8229600" cy="4421188"/>
          </a:xfrm>
        </p:spPr>
        <p:txBody>
          <a:bodyPr/>
          <a:lstStyle/>
          <a:p>
            <a:pPr>
              <a:buFontTx/>
              <a:buNone/>
            </a:pPr>
            <a:r>
              <a:rPr lang="fr-FR" sz="2800" dirty="0"/>
              <a:t>• </a:t>
            </a:r>
            <a:r>
              <a:rPr lang="fr-FR" sz="2800" b="1" dirty="0"/>
              <a:t>Comparaison avec les données internes</a:t>
            </a:r>
          </a:p>
          <a:p>
            <a:pPr lvl="1">
              <a:buFontTx/>
              <a:buNone/>
            </a:pPr>
            <a:r>
              <a:rPr lang="fr-FR" sz="2400" dirty="0"/>
              <a:t>⇒ nécessité de maintenir à jour les relevés de production et de </a:t>
            </a:r>
            <a:r>
              <a:rPr lang="fr-FR" sz="2400" i="1" dirty="0"/>
              <a:t>consommation</a:t>
            </a:r>
          </a:p>
          <a:p>
            <a:pPr lvl="1">
              <a:buFontTx/>
              <a:buNone/>
            </a:pPr>
            <a:r>
              <a:rPr lang="fr-FR" sz="2400" dirty="0"/>
              <a:t>⇒ nécessité de maintenir à jour toutes les données statistiques.</a:t>
            </a:r>
          </a:p>
          <a:p>
            <a:pPr>
              <a:buFontTx/>
              <a:buNone/>
            </a:pPr>
            <a:r>
              <a:rPr lang="fr-FR" sz="2800" dirty="0"/>
              <a:t>• </a:t>
            </a:r>
            <a:r>
              <a:rPr lang="fr-FR" sz="2800" b="1" dirty="0"/>
              <a:t>Comparaison avec d’autres unités de production (concurrence !)</a:t>
            </a:r>
          </a:p>
          <a:p>
            <a:pPr lvl="1">
              <a:buFontTx/>
              <a:buNone/>
            </a:pPr>
            <a:r>
              <a:rPr lang="fr-FR" sz="2400" dirty="0"/>
              <a:t>⇒ difficile à obtenir directement : littérature spécialisée</a:t>
            </a:r>
          </a:p>
          <a:p>
            <a:pPr lvl="1">
              <a:buFontTx/>
              <a:buNone/>
            </a:pPr>
            <a:r>
              <a:rPr lang="fr-FR" sz="2400" dirty="0"/>
              <a:t>⇒ analyse du prix de revient de la concurrence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2. Consommation spécifique d’énergie </a:t>
            </a:r>
            <a:r>
              <a:rPr lang="fr-FR" sz="3200" b="1" i="1" dirty="0">
                <a:solidFill>
                  <a:srgbClr val="C00000"/>
                </a:solidFill>
              </a:rPr>
              <a:t>SEC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066800" y="1676400"/>
            <a:ext cx="7239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/>
              <a:t>3. Exemple 1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7772400" cy="685800"/>
          </a:xfrm>
        </p:spPr>
        <p:txBody>
          <a:bodyPr/>
          <a:lstStyle/>
          <a:p>
            <a:r>
              <a:rPr lang="fr-FR" b="1" dirty="0"/>
              <a:t>Données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685800" y="441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FR" sz="3200" b="1" dirty="0"/>
              <a:t>Questions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1400" b="1" i="1" dirty="0"/>
              <a:t>Quel est le meilleur et plus mauvais mois ?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1400" b="1" i="1" dirty="0"/>
              <a:t>Quelle est la production moyenne et la consommation moyenne ?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1400" b="1" i="1" dirty="0"/>
              <a:t>Quelle est la consommation fixe ?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1400" b="1" i="1" dirty="0"/>
              <a:t>Globalement les résultats sont-ils bons ?</a:t>
            </a:r>
          </a:p>
        </p:txBody>
      </p:sp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05000"/>
            <a:ext cx="5562600" cy="242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>
            <a:off x="533400" y="1143000"/>
            <a:ext cx="82296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8200"/>
          </a:xfrm>
        </p:spPr>
        <p:txBody>
          <a:bodyPr/>
          <a:lstStyle/>
          <a:p>
            <a:r>
              <a:rPr lang="fr-FR" sz="3200" b="1" dirty="0"/>
              <a:t>3. Exemple 2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idx="1"/>
          </p:nvPr>
        </p:nvSpPr>
        <p:spPr>
          <a:xfrm>
            <a:off x="609600" y="4876800"/>
            <a:ext cx="7772400" cy="16764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b="1" dirty="0"/>
              <a:t>Questions</a:t>
            </a:r>
          </a:p>
          <a:p>
            <a:pPr lvl="1">
              <a:lnSpc>
                <a:spcPct val="80000"/>
              </a:lnSpc>
            </a:pPr>
            <a:r>
              <a:rPr lang="fr-FR" sz="1400" b="1" i="1" dirty="0"/>
              <a:t>Quel est le gain du nouveau système de récupération d’énergie ?</a:t>
            </a:r>
          </a:p>
          <a:p>
            <a:pPr lvl="1">
              <a:lnSpc>
                <a:spcPct val="80000"/>
              </a:lnSpc>
            </a:pPr>
            <a:r>
              <a:rPr lang="fr-FR" sz="1400" b="1" i="1" dirty="0"/>
              <a:t>Quel type de récupération ?</a:t>
            </a:r>
          </a:p>
          <a:p>
            <a:pPr lvl="1">
              <a:lnSpc>
                <a:spcPct val="80000"/>
              </a:lnSpc>
            </a:pPr>
            <a:r>
              <a:rPr lang="fr-FR" sz="1400" b="1" i="1" dirty="0"/>
              <a:t>Quel est le gain sur la consommation fixe ?</a:t>
            </a:r>
          </a:p>
          <a:p>
            <a:pPr lvl="1">
              <a:lnSpc>
                <a:spcPct val="80000"/>
              </a:lnSpc>
            </a:pPr>
            <a:r>
              <a:rPr lang="fr-FR" sz="1400" b="1" i="1" dirty="0"/>
              <a:t>Quelle conséquence lorsque la production est importante ?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FR" sz="3200" b="1"/>
              <a:t>Données</a:t>
            </a:r>
          </a:p>
        </p:txBody>
      </p:sp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981200" y="1676402"/>
            <a:ext cx="556260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990600" y="1219200"/>
            <a:ext cx="7858057" cy="44211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Roue_serv_fd_bl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286116" y="3429000"/>
            <a:ext cx="2658216" cy="2228687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BENCHMARKING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indicateurs</a:t>
            </a:r>
            <a:endParaRPr lang="fr-FR" dirty="0">
              <a:solidFill>
                <a:srgbClr val="C0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762000" y="1554163"/>
          <a:ext cx="8229600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Consommation spécifique (unité/tonne)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Indicateur (ligne de base)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Objectif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Matière première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Eau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Electricité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Fioul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Solvants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Effluents</a:t>
                      </a:r>
                      <a:r>
                        <a:rPr lang="fr-FR" baseline="0" dirty="0" smtClean="0"/>
                        <a:t> liquides (DBO, DCO, métaux lourds </a:t>
                      </a:r>
                      <a:r>
                        <a:rPr lang="fr-FR" baseline="0" dirty="0" err="1" smtClean="0"/>
                        <a:t>etc</a:t>
                      </a:r>
                      <a:r>
                        <a:rPr lang="fr-FR" baseline="0" dirty="0" smtClean="0"/>
                        <a:t>…)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Etc</a:t>
                      </a:r>
                      <a:r>
                        <a:rPr lang="fr-FR" dirty="0" smtClean="0"/>
                        <a:t>….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rgbClr val="C00000"/>
                </a:solidFill>
              </a:rPr>
              <a:t>LIGNE DE BASE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5" name="Graphique 4"/>
          <p:cNvGraphicFramePr/>
          <p:nvPr/>
        </p:nvGraphicFramePr>
        <p:xfrm>
          <a:off x="838200" y="1295400"/>
          <a:ext cx="7620000" cy="4491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2667000" y="1295400"/>
            <a:ext cx="1214446" cy="785818"/>
          </a:xfrm>
          <a:prstGeom prst="wedgeRectCallout">
            <a:avLst>
              <a:gd name="adj1" fmla="val 78418"/>
              <a:gd name="adj2" fmla="val 12597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Ligne de Base I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286380" y="3500438"/>
            <a:ext cx="1214446" cy="785818"/>
          </a:xfrm>
          <a:prstGeom prst="wedgeRectCallout">
            <a:avLst>
              <a:gd name="adj1" fmla="val -120082"/>
              <a:gd name="adj2" fmla="val -8912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Ligne de Base II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77724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4 : Traitement des données - Bilans d’énergie - Rendements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Traitement des résultats de mesure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Évaluation de consommation spécifiques - comparaisons avec les « standards »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Contrôle des bilans d’énergie - Évaluation des pertes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Interprétation des différences éventuelles - Corrections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5 : Identification des améliorations possible dans la gestion énergétique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Dans le traitement des données.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Dans le suivi des mesures d’économie…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6 : Identification des améliorations relatives à la maintenance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Sensibilisation du personnel.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Évaluation des économies possibles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Définition des responsabilités pour la réalisation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Étape 7 : Identification des améliorations demandant peu d’investissement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Isolation thermique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800" dirty="0">
                <a:solidFill>
                  <a:srgbClr val="000000"/>
                </a:solidFill>
              </a:rPr>
              <a:t>⇒ </a:t>
            </a:r>
            <a:r>
              <a:rPr lang="fr-FR" sz="1800" i="1" dirty="0">
                <a:solidFill>
                  <a:srgbClr val="000000"/>
                </a:solidFill>
              </a:rPr>
              <a:t>Équilibre électrique (</a:t>
            </a:r>
            <a:r>
              <a:rPr lang="fr-FR" sz="1800" i="1" dirty="0" err="1">
                <a:solidFill>
                  <a:srgbClr val="000000"/>
                </a:solidFill>
              </a:rPr>
              <a:t>cos</a:t>
            </a:r>
            <a:r>
              <a:rPr lang="fr-FR" sz="1800" dirty="0" err="1">
                <a:solidFill>
                  <a:srgbClr val="000000"/>
                </a:solidFill>
              </a:rPr>
              <a:t>ϕ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i="1" dirty="0">
                <a:solidFill>
                  <a:srgbClr val="000000"/>
                </a:solidFill>
              </a:rPr>
              <a:t>, quart-horaire)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err="1" smtClean="0">
                <a:solidFill>
                  <a:srgbClr val="C00000"/>
                </a:solidFill>
              </a:rPr>
              <a:t>Benchmarking</a:t>
            </a:r>
            <a:endParaRPr lang="fr-FR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Graphique 3"/>
          <p:cNvGraphicFramePr/>
          <p:nvPr/>
        </p:nvGraphicFramePr>
        <p:xfrm>
          <a:off x="381000" y="2438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lèche courbée vers le bas 4"/>
          <p:cNvSpPr/>
          <p:nvPr/>
        </p:nvSpPr>
        <p:spPr>
          <a:xfrm>
            <a:off x="2714612" y="1571612"/>
            <a:ext cx="3929090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857884" y="271462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Où est ce que je me situe ?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29322" y="3429000"/>
            <a:ext cx="3214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Pourquoi je suis à cette position par rapport aux autres?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072166" y="485776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Comment je peux m’améliorer?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4857752" y="2786058"/>
            <a:ext cx="928694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solidFill>
                  <a:srgbClr val="FF0000"/>
                </a:solidFill>
              </a:rPr>
              <a:t>OU ?</a:t>
            </a:r>
            <a:endParaRPr lang="fr-FR" sz="10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857752" y="3714752"/>
            <a:ext cx="107157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solidFill>
                  <a:srgbClr val="FF0000"/>
                </a:solidFill>
              </a:rPr>
              <a:t>Pourquoi ?</a:t>
            </a:r>
            <a:endParaRPr lang="fr-FR" sz="10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857752" y="4786322"/>
            <a:ext cx="114300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solidFill>
                  <a:srgbClr val="FF0000"/>
                </a:solidFill>
              </a:rPr>
              <a:t>Comment ?</a:t>
            </a:r>
            <a:endParaRPr lang="fr-FR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rgbClr val="C00000"/>
                </a:solidFill>
              </a:rPr>
              <a:t>Autres indicateurs</a:t>
            </a:r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757239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286512" y="4714884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Limite théorique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43636" y="3916924"/>
            <a:ext cx="300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Best </a:t>
            </a:r>
            <a:r>
              <a:rPr lang="fr-FR" dirty="0" err="1" smtClean="0"/>
              <a:t>Innovative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143636" y="3143248"/>
            <a:ext cx="300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Best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786578" y="235743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Best Plant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072330" y="1714488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Plant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524000"/>
            <a:ext cx="7772400" cy="426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dirty="0">
                <a:solidFill>
                  <a:srgbClr val="C00000"/>
                </a:solidFill>
              </a:rPr>
              <a:t>Étape 8 : Identification des améliorations demandant de gros investissements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Évaluation des économies annuelles nettes.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Évaluation des coût d’investissement.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Analyse de la rentabilité économique et du risque.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Moyens de financement.</a:t>
            </a:r>
          </a:p>
          <a:p>
            <a:pPr>
              <a:lnSpc>
                <a:spcPct val="90000"/>
              </a:lnSpc>
            </a:pPr>
            <a:r>
              <a:rPr lang="fr-FR" sz="2800" dirty="0">
                <a:solidFill>
                  <a:srgbClr val="C00000"/>
                </a:solidFill>
              </a:rPr>
              <a:t>Étape 9 : Réparation du rapport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Clarté et concision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0000"/>
                </a:solidFill>
              </a:rPr>
              <a:t>⇒ </a:t>
            </a:r>
            <a:r>
              <a:rPr lang="fr-FR" sz="2400" i="1" dirty="0">
                <a:solidFill>
                  <a:srgbClr val="000000"/>
                </a:solidFill>
              </a:rPr>
              <a:t>Conclusions : rappel des mesures par ordre de priorité.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C00000"/>
                </a:solidFill>
              </a:rPr>
              <a:t>2. Type de mesures d’économie - Temps de mise en œuvre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Immédiat : Psychologique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Comportement du personnel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Planification de la production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Procédure de fabrication ...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Court terme : Maintenance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Entretien : chaudières, échangeurs 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Pertes d ’énergie à l’ambiance : fuites de vapeur, isolation thermique...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Électricité...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C00000"/>
                </a:solidFill>
              </a:rPr>
              <a:t>Moyen terme : Réseau de distribution et d’utilisation de la chaleur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Réduire la consommation d’énergie noble : électricité, thermique HT.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Accroître l’utilisation d’énergie </a:t>
            </a:r>
            <a:r>
              <a:rPr lang="fr-FR" sz="1600" i="1" dirty="0" err="1"/>
              <a:t>BT</a:t>
            </a:r>
            <a:r>
              <a:rPr lang="fr-FR" sz="1600" i="1" dirty="0"/>
              <a:t>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Contrôle automatique et optimisé des unités de production et d’utilisation.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Récupération des pertes HT aux moyen d ’économiseurs.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fr-FR" sz="1600" dirty="0"/>
              <a:t>⇒ </a:t>
            </a:r>
            <a:r>
              <a:rPr lang="fr-FR" sz="1600" i="1" dirty="0"/>
              <a:t>etc.</a:t>
            </a:r>
          </a:p>
          <a:p>
            <a:pPr marL="0" indent="0"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2937</Words>
  <Application>Microsoft Office PowerPoint</Application>
  <PresentationFormat>Affichage à l'écran (4:3)</PresentationFormat>
  <Paragraphs>631</Paragraphs>
  <Slides>71</Slides>
  <Notes>71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71</vt:i4>
      </vt:variant>
    </vt:vector>
  </HeadingPairs>
  <TitlesOfParts>
    <vt:vector size="75" baseType="lpstr">
      <vt:lpstr>Thème Office</vt:lpstr>
      <vt:lpstr>Feuille de calcul</vt:lpstr>
      <vt:lpstr>Equation</vt:lpstr>
      <vt:lpstr>Visio</vt:lpstr>
      <vt:lpstr>AUDIT ENERGIE DANS L’INDUSTRIE</vt:lpstr>
      <vt:lpstr>PLAN</vt:lpstr>
      <vt:lpstr>GENERALITES ET OBJECTIFS</vt:lpstr>
      <vt:lpstr>Buts d’un audit</vt:lpstr>
      <vt:lpstr>Un audit énergétique comprend :</vt:lpstr>
      <vt:lpstr>1. Procédure de l’audit énergétique</vt:lpstr>
      <vt:lpstr>Diapositive 7</vt:lpstr>
      <vt:lpstr>Diapositive 8</vt:lpstr>
      <vt:lpstr>2. Type de mesures d’économie - Temps de mise en œuvre</vt:lpstr>
      <vt:lpstr>Diapositive 10</vt:lpstr>
      <vt:lpstr>3. Exemple de sommaire de rapport d’audit</vt:lpstr>
      <vt:lpstr>Diapositive 12</vt:lpstr>
      <vt:lpstr>4. Mémento de l’audit énergétique industriel</vt:lpstr>
      <vt:lpstr>Diapositive 14</vt:lpstr>
      <vt:lpstr>Diapositive 15</vt:lpstr>
      <vt:lpstr>Diapositive 16</vt:lpstr>
      <vt:lpstr>Diapositive 17</vt:lpstr>
      <vt:lpstr>Définition des objectifs</vt:lpstr>
      <vt:lpstr>Diapositive 19</vt:lpstr>
      <vt:lpstr>Diapositive 20</vt:lpstr>
      <vt:lpstr>METHODOLOGIE</vt:lpstr>
      <vt:lpstr>Méthodologie</vt:lpstr>
      <vt:lpstr>1- Description du procédé</vt:lpstr>
      <vt:lpstr>Flow sheet</vt:lpstr>
      <vt:lpstr>2- Collecte des données</vt:lpstr>
      <vt:lpstr>Collecte des données</vt:lpstr>
      <vt:lpstr>Collecte des données</vt:lpstr>
      <vt:lpstr>4- Définitions des besoins</vt:lpstr>
      <vt:lpstr>EVALUATION DE LA CONSOMMATION</vt:lpstr>
      <vt:lpstr>DONNEES NECESSAIRES</vt:lpstr>
      <vt:lpstr>Factures de combustible et électricité</vt:lpstr>
      <vt:lpstr>Dessin d’archives</vt:lpstr>
      <vt:lpstr>Capacité des équipements</vt:lpstr>
      <vt:lpstr>Rendement énergétique</vt:lpstr>
      <vt:lpstr>Consommation d’énergie</vt:lpstr>
      <vt:lpstr>Électricité</vt:lpstr>
      <vt:lpstr>Politique des 3R</vt:lpstr>
      <vt:lpstr>Diapositive 38</vt:lpstr>
      <vt:lpstr>Diapositive 39</vt:lpstr>
      <vt:lpstr>BILANS ENERGETIQUES</vt:lpstr>
      <vt:lpstr>Bilan énergétique</vt:lpstr>
      <vt:lpstr>Diapositive 42</vt:lpstr>
      <vt:lpstr>Diapositive 43</vt:lpstr>
      <vt:lpstr>Cout brut et cout de l’énergie utilisable</vt:lpstr>
      <vt:lpstr>Diapositive 45</vt:lpstr>
      <vt:lpstr>Diapositive 46</vt:lpstr>
      <vt:lpstr>2. Bilan d’énergie</vt:lpstr>
      <vt:lpstr>3. Diagramme de Sankey</vt:lpstr>
      <vt:lpstr>Cas d’étude : STATION DE POMPAGE</vt:lpstr>
      <vt:lpstr>Cas d’étude : STATION DE POMPAGE</vt:lpstr>
      <vt:lpstr>Conclusions</vt:lpstr>
      <vt:lpstr>USAGES SIGNIFICATIFS</vt:lpstr>
      <vt:lpstr>Cas d’étude : PAPETERIE</vt:lpstr>
      <vt:lpstr>PAPETERIE : Bilan global</vt:lpstr>
      <vt:lpstr>Inventaire des inputs et outputs</vt:lpstr>
      <vt:lpstr>Partition des inputs d’énergie</vt:lpstr>
      <vt:lpstr>Consommation spécifique Collecte et suivi des données énergétiques</vt:lpstr>
      <vt:lpstr>1. Relation entre production et consommation énergétique</vt:lpstr>
      <vt:lpstr>Terme indépendant e : non lié à la production • Intendance externe à la production : éclairage, climatisation et chauffage, électricité… • Consommation d’énergie non liées à la production : circuit vapeur, structure chaudière …  Pente m de la droite : directement liée à la production • Besoin de vapeur pour le process (textiles, papiers, pétro-chimie …) • Consommation de combustible… • Chaleur de réaction de processus chimique • Four à induction : électricité ...</vt:lpstr>
      <vt:lpstr>Analyse de la relation entre production et consommation</vt:lpstr>
      <vt:lpstr>Méthode de diagnostic :</vt:lpstr>
      <vt:lpstr>2. Consommation spécifique d’énergie SEC</vt:lpstr>
      <vt:lpstr>3. Exemple 1</vt:lpstr>
      <vt:lpstr>Diapositive 64</vt:lpstr>
      <vt:lpstr>3. Exemple 2</vt:lpstr>
      <vt:lpstr>Diapositive 66</vt:lpstr>
      <vt:lpstr>BENCHMARKING</vt:lpstr>
      <vt:lpstr>indicateurs</vt:lpstr>
      <vt:lpstr>LIGNE DE BASE</vt:lpstr>
      <vt:lpstr>Benchmarking</vt:lpstr>
      <vt:lpstr>Autres indicateurs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ENERGIE DANS L’INDUSTRIE</dc:title>
  <dc:creator>abdellatif touzani</dc:creator>
  <cp:lastModifiedBy>User</cp:lastModifiedBy>
  <cp:revision>10</cp:revision>
  <dcterms:created xsi:type="dcterms:W3CDTF">2015-10-18T19:46:49Z</dcterms:created>
  <dcterms:modified xsi:type="dcterms:W3CDTF">2015-11-08T16:28:50Z</dcterms:modified>
</cp:coreProperties>
</file>